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63" r:id="rId2"/>
    <p:sldId id="267" r:id="rId3"/>
    <p:sldId id="264" r:id="rId4"/>
    <p:sldId id="265" r:id="rId5"/>
    <p:sldId id="664" r:id="rId6"/>
    <p:sldId id="671" r:id="rId7"/>
    <p:sldId id="670" r:id="rId8"/>
    <p:sldId id="672" r:id="rId9"/>
    <p:sldId id="673" r:id="rId10"/>
    <p:sldId id="662" r:id="rId11"/>
    <p:sldId id="665" r:id="rId12"/>
    <p:sldId id="676" r:id="rId13"/>
    <p:sldId id="663" r:id="rId14"/>
    <p:sldId id="677" r:id="rId15"/>
    <p:sldId id="675" r:id="rId16"/>
    <p:sldId id="268" r:id="rId17"/>
  </p:sldIdLst>
  <p:sldSz cx="12192000" cy="6858000"/>
  <p:notesSz cx="6805613" cy="9939338"/>
  <p:embeddedFontLst>
    <p:embeddedFont>
      <p:font typeface="Cambria Math" panose="02040503050406030204" pitchFamily="18" charset="0"/>
      <p:regular r:id="rId20"/>
    </p:embeddedFont>
    <p:embeddedFont>
      <p:font typeface="Palace Script MT" panose="030303020206070C0B05" pitchFamily="66" charset="0"/>
      <p:italic r:id="rId21"/>
    </p:embeddedFont>
    <p:embeddedFont>
      <p:font typeface="나눔스퀘어" panose="020B0600000101010101" pitchFamily="50" charset="-127"/>
      <p:regular r:id="rId22"/>
    </p:embeddedFont>
    <p:embeddedFont>
      <p:font typeface="나눔스퀘어 Bold" panose="020B0600000101010101" pitchFamily="50" charset="-127"/>
      <p:bold r:id="rId23"/>
    </p:embeddedFont>
    <p:embeddedFont>
      <p:font typeface="나눔스퀘어 ExtraBold" panose="020B0600000101010101" pitchFamily="50" charset="-127"/>
      <p:bold r:id="rId24"/>
    </p:embeddedFont>
    <p:embeddedFont>
      <p:font typeface="나눔스퀘어_ac" panose="020B0600000101010101" pitchFamily="50" charset="-127"/>
      <p:regular r:id="rId25"/>
    </p:embeddedFont>
    <p:embeddedFont>
      <p:font typeface="나눔스퀘어_ac Bold" panose="020B0600000101010101" pitchFamily="50" charset="-127"/>
      <p:bold r:id="rId26"/>
    </p:embeddedFont>
    <p:embeddedFont>
      <p:font typeface="나눔스퀘어_ac Extra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함초롬돋움" panose="020B0604000101010101" pitchFamily="50" charset="-127"/>
      <p:regular r:id="rId30"/>
      <p:bold r:id="rId31"/>
    </p:embeddedFont>
  </p:embeddedFontLst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A3"/>
    <a:srgbClr val="4F81BD"/>
    <a:srgbClr val="EBFD41"/>
    <a:srgbClr val="FBFDB1"/>
    <a:srgbClr val="FFFFCC"/>
    <a:srgbClr val="9A9FA1"/>
    <a:srgbClr val="00B0F0"/>
    <a:srgbClr val="FDFBFA"/>
    <a:srgbClr val="4D7EC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55668" autoAdjust="0"/>
  </p:normalViewPr>
  <p:slideViewPr>
    <p:cSldViewPr>
      <p:cViewPr varScale="1">
        <p:scale>
          <a:sx n="85" d="100"/>
          <a:sy n="85" d="100"/>
        </p:scale>
        <p:origin x="547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912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206" cy="497683"/>
          </a:xfrm>
          <a:prstGeom prst="rect">
            <a:avLst/>
          </a:prstGeom>
        </p:spPr>
        <p:txBody>
          <a:bodyPr vert="horz" lIns="91738" tIns="45867" rIns="91738" bIns="4586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Physiology for Convergence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816" y="0"/>
            <a:ext cx="2949206" cy="497683"/>
          </a:xfrm>
          <a:prstGeom prst="rect">
            <a:avLst/>
          </a:prstGeom>
        </p:spPr>
        <p:txBody>
          <a:bodyPr vert="horz" lIns="91738" tIns="45867" rIns="91738" bIns="4586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601B494E-3AC8-404B-82E7-1CAD9375A557}" type="datetimeFigureOut">
              <a:rPr lang="ko-KR" altLang="en-US"/>
              <a:pPr>
                <a:defRPr/>
              </a:pPr>
              <a:t>2022-09-03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066"/>
            <a:ext cx="2949206" cy="497682"/>
          </a:xfrm>
          <a:prstGeom prst="rect">
            <a:avLst/>
          </a:prstGeom>
        </p:spPr>
        <p:txBody>
          <a:bodyPr vert="horz" lIns="91738" tIns="45867" rIns="91738" bIns="4586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816" y="9440066"/>
            <a:ext cx="2949206" cy="497682"/>
          </a:xfrm>
          <a:prstGeom prst="rect">
            <a:avLst/>
          </a:prstGeom>
        </p:spPr>
        <p:txBody>
          <a:bodyPr vert="horz" lIns="91738" tIns="45867" rIns="91738" bIns="4586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3A60093D-EB95-43A4-99E9-3B2E6332E00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85338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3T09:38:01.97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267 3,'-267'0,"328"-1,-15 0,80 7,-96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3T09:38:02.50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267 1,'4'0,"-6"0,-21 0,-19 0,-6 0,-4 0,3 0,14 0,17 0,16 0,8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3T09:38:02.83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3T09:38:06.03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3T09:38:01.97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267 3,'-267'0,"328"-1,-15 0,80 7,-96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3T09:38:02.50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267 1,'4'0,"-6"0,-21 0,-19 0,-6 0,-4 0,3 0,14 0,17 0,16 0,8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3T09:38:02.83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3T09:38:06.03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3T09:38:02.50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267 1,'4'0,"-6"0,-21 0,-19 0,-6 0,-4 0,3 0,14 0,17 0,16 0,8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3T09:38:02.83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3T09:38:06.03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3T09:38:01.97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267 3,'-267'0,"328"-1,-15 0,80 7,-96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3T09:38:02.50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267 1,'4'0,"-6"0,-21 0,-19 0,-6 0,-4 0,3 0,14 0,17 0,16 0,8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3T09:38:02.83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3T09:38:06.03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3T09:38:01.97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267 3,'-267'0,"328"-1,-15 0,80 7,-96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206" cy="497683"/>
          </a:xfrm>
          <a:prstGeom prst="rect">
            <a:avLst/>
          </a:prstGeom>
        </p:spPr>
        <p:txBody>
          <a:bodyPr vert="horz" lIns="91738" tIns="45867" rIns="91738" bIns="4586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Physiology for Convergence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816" y="0"/>
            <a:ext cx="2949206" cy="497683"/>
          </a:xfrm>
          <a:prstGeom prst="rect">
            <a:avLst/>
          </a:prstGeom>
        </p:spPr>
        <p:txBody>
          <a:bodyPr vert="horz" lIns="91738" tIns="45867" rIns="91738" bIns="4586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A9232085-024E-4DC4-BA49-A767FFA44206}" type="datetimeFigureOut">
              <a:rPr lang="ko-KR" altLang="en-US"/>
              <a:pPr>
                <a:defRPr/>
              </a:pPr>
              <a:t>2022-09-03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1463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38" tIns="45867" rIns="91738" bIns="45867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610" y="4720831"/>
            <a:ext cx="5446401" cy="4472781"/>
          </a:xfrm>
          <a:prstGeom prst="rect">
            <a:avLst/>
          </a:prstGeom>
        </p:spPr>
        <p:txBody>
          <a:bodyPr vert="horz" lIns="91738" tIns="45867" rIns="91738" bIns="45867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066"/>
            <a:ext cx="2949206" cy="497682"/>
          </a:xfrm>
          <a:prstGeom prst="rect">
            <a:avLst/>
          </a:prstGeom>
        </p:spPr>
        <p:txBody>
          <a:bodyPr vert="horz" lIns="91738" tIns="45867" rIns="91738" bIns="4586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816" y="9440066"/>
            <a:ext cx="2949206" cy="497682"/>
          </a:xfrm>
          <a:prstGeom prst="rect">
            <a:avLst/>
          </a:prstGeom>
        </p:spPr>
        <p:txBody>
          <a:bodyPr vert="horz" lIns="91738" tIns="45867" rIns="91738" bIns="4586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6BCA8D51-C0B5-4C9F-8962-EF226FCD783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4917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하계인턴 최종발표를 시작하겠습니다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Physiology for Convergence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CA8D51-C0B5-4C9F-8962-EF226FCD783E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48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Physiology for Convergence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CA8D51-C0B5-4C9F-8962-EF226FCD783E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02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이번 인턴 과정에서 최종 목표를 간단히 다시 상기 시키면서  지난 중간발표때 까지 공부했던 내용을 간략하게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내용을 이어서 지난주와 이번주에 공부한 내용에 대해서 설명하고 지금까지 공부한 내용을 바탕으로 직접 적용한 작업에 대해서 </a:t>
            </a:r>
            <a:r>
              <a:rPr lang="ko-KR" altLang="en-US" dirty="0" err="1"/>
              <a:t>설명드리면서</a:t>
            </a:r>
            <a:r>
              <a:rPr lang="ko-KR" altLang="en-US" dirty="0"/>
              <a:t> 마무리하겠습니다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Physiology for Convergence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CA8D51-C0B5-4C9F-8962-EF226FCD783E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431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저의 이번 인턴 기간 동안의 목표는 </a:t>
            </a:r>
            <a:r>
              <a:rPr lang="ko-KR" altLang="en-US" dirty="0" err="1"/>
              <a:t>파킨슨</a:t>
            </a:r>
            <a:r>
              <a:rPr lang="ko-KR" altLang="en-US" dirty="0"/>
              <a:t> 질병이 유발된 쥐와 정상 쥐의 </a:t>
            </a:r>
            <a:r>
              <a:rPr lang="en-US" altLang="ko-KR" dirty="0"/>
              <a:t>LFP</a:t>
            </a:r>
            <a:r>
              <a:rPr lang="ko-KR" altLang="en-US" dirty="0"/>
              <a:t>를 </a:t>
            </a:r>
            <a:r>
              <a:rPr lang="en-US" altLang="ko-KR" dirty="0"/>
              <a:t>PSD</a:t>
            </a:r>
            <a:r>
              <a:rPr lang="ko-KR" altLang="en-US" dirty="0"/>
              <a:t>로 분석하여 그 둘의 뇌파를 비교하는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그에 따른 기본지식으로는 뉴런 </a:t>
            </a:r>
            <a:r>
              <a:rPr lang="ko-KR" altLang="en-US" dirty="0" err="1"/>
              <a:t>막전위</a:t>
            </a:r>
            <a:r>
              <a:rPr lang="ko-KR" altLang="en-US" dirty="0"/>
              <a:t> 활동에 대해 </a:t>
            </a:r>
            <a:r>
              <a:rPr lang="en-US" altLang="ko-KR" dirty="0"/>
              <a:t>Spike </a:t>
            </a:r>
            <a:r>
              <a:rPr lang="ko-KR" altLang="en-US" dirty="0"/>
              <a:t>와 </a:t>
            </a:r>
            <a:r>
              <a:rPr lang="en-US" altLang="ko-KR" dirty="0"/>
              <a:t>LFP </a:t>
            </a:r>
            <a:r>
              <a:rPr lang="ko-KR" altLang="en-US" dirty="0"/>
              <a:t>를 배웠고 디지털 신호 처리 과정인 </a:t>
            </a:r>
            <a:r>
              <a:rPr lang="en-US" altLang="ko-KR" dirty="0"/>
              <a:t>DSP</a:t>
            </a:r>
            <a:r>
              <a:rPr lang="ko-KR" altLang="en-US" dirty="0"/>
              <a:t>의 원리와 개념을 배웠습니다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신호를 처리하는 과정에서 시간 도메인에서 주파수 도메인으로 변환해주는 </a:t>
            </a:r>
            <a:r>
              <a:rPr lang="en-US" altLang="ko-KR" dirty="0"/>
              <a:t>FFT</a:t>
            </a:r>
            <a:r>
              <a:rPr lang="ko-KR" altLang="en-US" dirty="0"/>
              <a:t>에 대해서도 배웠으며</a:t>
            </a:r>
            <a:r>
              <a:rPr lang="en-US" altLang="ko-KR" dirty="0"/>
              <a:t>, </a:t>
            </a:r>
            <a:r>
              <a:rPr lang="ko-KR" altLang="en-US" dirty="0"/>
              <a:t>분석할 대상인 </a:t>
            </a:r>
            <a:r>
              <a:rPr lang="en-US" altLang="ko-KR" dirty="0"/>
              <a:t>PSD</a:t>
            </a:r>
            <a:r>
              <a:rPr lang="ko-KR" altLang="en-US" dirty="0"/>
              <a:t>에 대한 개념도 배웠습니다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Physiology for Convergence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CA8D51-C0B5-4C9F-8962-EF226FCD783E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86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내용을 이어서 지난주와 이번주에 공부한 내용을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Physiology for Convergence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CA8D51-C0B5-4C9F-8962-EF226FCD783E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259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PSD</a:t>
            </a:r>
            <a:r>
              <a:rPr lang="ko-KR" altLang="en-US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개념을 학습했으니</a:t>
            </a:r>
            <a:r>
              <a:rPr lang="en-US" altLang="ko-KR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PSD</a:t>
            </a:r>
            <a:r>
              <a:rPr lang="ko-KR" altLang="en-US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직접 구하는 실습을 진행했습니다</a:t>
            </a:r>
            <a:r>
              <a:rPr lang="en-US" altLang="ko-KR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PSD</a:t>
            </a:r>
            <a:r>
              <a:rPr lang="ko-KR" altLang="en-US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구하는 여러 방법 중에서 두 가지 방법을 배웠는데</a:t>
            </a:r>
            <a:r>
              <a:rPr lang="en-US" altLang="ko-KR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en-US" altLang="ko-KR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FFT</a:t>
            </a:r>
            <a:r>
              <a:rPr lang="ko-KR" altLang="en-US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사용하는 방법과 </a:t>
            </a:r>
            <a:r>
              <a:rPr lang="ko-KR" altLang="en-US" b="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웰치방법을</a:t>
            </a:r>
            <a:r>
              <a:rPr lang="ko-KR" altLang="en-US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사용하는 방법 두 가지를 배웠습니다</a:t>
            </a:r>
            <a:r>
              <a:rPr lang="en-US" altLang="ko-KR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b="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FFT </a:t>
            </a:r>
            <a:r>
              <a:rPr lang="ko-KR" altLang="en-US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r>
              <a:rPr lang="en-US" altLang="ko-KR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=&gt; Time -&gt;</a:t>
            </a:r>
            <a:r>
              <a:rPr lang="ko-KR" altLang="en-US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Frequency </a:t>
            </a:r>
            <a:r>
              <a:rPr lang="ko-KR" altLang="en-US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변환 후</a:t>
            </a:r>
            <a:r>
              <a:rPr lang="en-US" altLang="ko-KR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데이터를 제곱하여 나타낸 방법이고</a:t>
            </a:r>
            <a:r>
              <a:rPr lang="en-US" altLang="ko-KR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endParaRPr lang="en-US" altLang="ko-KR" b="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Welch’s</a:t>
            </a:r>
            <a:r>
              <a:rPr lang="ko-KR" altLang="en-US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Method</a:t>
            </a:r>
            <a:r>
              <a:rPr lang="ko-KR" altLang="en-US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주파수 파워의 수치를 추정하기 위한 사용 방법을 이용하며 </a:t>
            </a:r>
            <a:endParaRPr lang="en-US" altLang="ko-KR" b="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타임 도메인 </a:t>
            </a:r>
            <a:r>
              <a:rPr lang="en-US" altLang="ko-KR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b="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윈도잉</a:t>
            </a:r>
            <a:r>
              <a:rPr lang="ko-KR" altLang="en-US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en-US" altLang="ko-KR" b="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fft</a:t>
            </a:r>
            <a:r>
              <a:rPr lang="ko-KR" altLang="en-US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r>
              <a:rPr lang="ko-KR" altLang="en-US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평균화 </a:t>
            </a:r>
            <a:r>
              <a:rPr lang="en-US" altLang="ko-KR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PSD</a:t>
            </a:r>
          </a:p>
          <a:p>
            <a:r>
              <a:rPr lang="ko-KR" altLang="en-US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r>
              <a:rPr lang="en-US" altLang="ko-KR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=&gt; Welch’s</a:t>
            </a:r>
            <a:r>
              <a:rPr lang="ko-KR" altLang="en-US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Method</a:t>
            </a:r>
            <a:r>
              <a:rPr lang="ko-KR" altLang="en-US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주파수 별 노이즈가 감소된 결과를 얻을 수 있다</a:t>
            </a:r>
            <a:endParaRPr lang="en-US" altLang="ko-KR" b="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Fft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 방법은 비교적 계산이 간단하고</a:t>
            </a: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웰치방법을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사용한 방법은 원하는 성능 얻기 위해 많은 시간의 데이터 필요합니다</a:t>
            </a: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용법에 맞게 사용하면 됩니다</a:t>
            </a:r>
            <a:r>
              <a:rPr lang="en-US" altLang="ko-KR" b="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b="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Physiology for Convergence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CA8D51-C0B5-4C9F-8962-EF226FCD783E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49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배운 두 가지 방법으로 </a:t>
            </a:r>
            <a:r>
              <a:rPr lang="ko-KR" altLang="en-US" dirty="0" err="1"/>
              <a:t>매트랩</a:t>
            </a:r>
            <a:r>
              <a:rPr lang="ko-KR" altLang="en-US" dirty="0"/>
              <a:t> 실습을 해보았는데요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</a:t>
            </a:r>
            <a:r>
              <a:rPr lang="en-US" altLang="ko-KR" dirty="0"/>
              <a:t>, </a:t>
            </a:r>
            <a:r>
              <a:rPr lang="ko-KR" altLang="en-US" dirty="0"/>
              <a:t>오른쪽 </a:t>
            </a:r>
            <a:r>
              <a:rPr lang="en-US" altLang="ko-KR" dirty="0"/>
              <a:t>=&gt; </a:t>
            </a:r>
            <a:r>
              <a:rPr lang="ko-KR" altLang="en-US" dirty="0"/>
              <a:t>노이즈가 감소된 것을 눈으로 확인할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Physiology for Convergence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CA8D51-C0B5-4C9F-8962-EF226FCD783E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432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periodic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특정 주파수에 치중되어서 갖는 파워를 말하고</a:t>
            </a:r>
            <a:endParaRPr lang="en-US" altLang="ko-KR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marR="0" lvl="0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Aperiodic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특정 주파수에 치중되는 값을 갖지 않는 파워를 말합니다</a:t>
            </a: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marR="0" lvl="0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marR="0" lvl="0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기존에는 </a:t>
            </a: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합한결과로 분석을 했지만</a:t>
            </a: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b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fooof</a:t>
            </a: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알고리즘을 이용하면 두 요소를 분리하여 원래 신호에서 </a:t>
            </a:r>
            <a:r>
              <a:rPr lang="ko-KR" altLang="en-US" b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비주기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요소를 뺀 </a:t>
            </a: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구간 만의 결과를 분석합니다</a:t>
            </a: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171450" marR="0" lvl="0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marR="0" lvl="0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이유에 대해서 설명 드리겠습니다</a:t>
            </a:r>
            <a:endParaRPr lang="en-US" altLang="ko-KR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marR="0" lvl="0" indent="-17145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Physiology for Convergence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CA8D51-C0B5-4C9F-8962-EF226FCD783E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229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err="1"/>
              <a:t>Ocillation</a:t>
            </a:r>
            <a:r>
              <a:rPr lang="ko-KR" altLang="en-US" sz="2000" dirty="0"/>
              <a:t>은</a:t>
            </a:r>
            <a:r>
              <a:rPr lang="en-US" altLang="ko-KR" sz="2000" dirty="0"/>
              <a:t> </a:t>
            </a:r>
            <a:r>
              <a:rPr lang="ko-KR" altLang="en-US" sz="3200" dirty="0"/>
              <a:t>뉴런 집단의 리듬이 있는 활동입니다</a:t>
            </a:r>
            <a:r>
              <a:rPr lang="en-US" altLang="ko-KR" sz="3200" dirty="0"/>
              <a:t>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/>
              <a:t>분리하는 이유는 </a:t>
            </a:r>
            <a:r>
              <a:rPr lang="en-US" altLang="ko-KR" sz="3200" dirty="0"/>
              <a:t>=&gt; </a:t>
            </a:r>
            <a:r>
              <a:rPr lang="ko-KR" altLang="en-US" sz="3200" dirty="0"/>
              <a:t>분리하지 않고 결합된 상태의 신호를 분석하면</a:t>
            </a:r>
            <a:r>
              <a:rPr lang="en-US" altLang="ko-KR" sz="3200" dirty="0"/>
              <a:t>, peak </a:t>
            </a:r>
            <a:r>
              <a:rPr lang="ko-KR" altLang="en-US" sz="3200" dirty="0"/>
              <a:t>가 없음에도 </a:t>
            </a:r>
            <a:r>
              <a:rPr lang="en-US" altLang="ko-KR" sz="3200" dirty="0"/>
              <a:t>‘0’ </a:t>
            </a:r>
            <a:r>
              <a:rPr lang="ko-KR" altLang="en-US" sz="3200" dirty="0"/>
              <a:t>이 아닌 수치를 측정하는 오류를 발생할 수 있고</a:t>
            </a:r>
            <a:r>
              <a:rPr lang="en-US" altLang="ko-KR" sz="3200" dirty="0"/>
              <a:t>,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/>
              <a:t>비주기요소만의 변화를 주기적 요소의 변화로 잘 못 해석될 우려가 있습니다</a:t>
            </a:r>
            <a:r>
              <a:rPr lang="en-US" altLang="ko-KR" sz="3200" dirty="0"/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/>
              <a:t>따라서 더 정확한 분석을 하기 위해서 주기적 요소와 비주기적 요소를 분리해석 해야 합니다</a:t>
            </a:r>
            <a:r>
              <a:rPr lang="en-US" altLang="ko-KR" sz="3200" dirty="0"/>
              <a:t>.</a:t>
            </a:r>
            <a:endParaRPr lang="ko-KR" altLang="en-US" sz="3200" dirty="0"/>
          </a:p>
          <a:p>
            <a:endParaRPr lang="ko-KR" altLang="en-US" sz="2400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Physiology for Convergence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CA8D51-C0B5-4C9F-8962-EF226FCD783E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736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+mj-lt"/>
              </a:rPr>
              <a:t>베타파는 주파수 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+mj-lt"/>
              </a:rPr>
              <a:t>13~30Hz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+mj-lt"/>
              </a:rPr>
              <a:t>로 초당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+mj-lt"/>
              </a:rPr>
              <a:t>13~30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+mj-lt"/>
              </a:rPr>
              <a:t>번 정도 진동한다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+mj-lt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+mj-lt"/>
              </a:rPr>
              <a:t>대체로 눈을 뜨고 생각하고 활동하는 동안 나타나는 뇌파이다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Physiology for Convergence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CA8D51-C0B5-4C9F-8962-EF226FCD783E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613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535040"/>
            <a:ext cx="10363200" cy="14700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부제목 2"/>
          <p:cNvSpPr>
            <a:spLocks noGrp="1"/>
          </p:cNvSpPr>
          <p:nvPr>
            <p:ph type="subTitle" idx="1"/>
          </p:nvPr>
        </p:nvSpPr>
        <p:spPr>
          <a:xfrm>
            <a:off x="1828800" y="4055048"/>
            <a:ext cx="8534400" cy="17526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0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 슬라이드 2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4540130" y="2377534"/>
            <a:ext cx="311174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en-US" altLang="ko-KR" sz="8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en-US" altLang="ko-KR" sz="115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lang="ko-KR" altLang="en-US" sz="115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5094026" y="3966156"/>
            <a:ext cx="18902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0" cap="none" spc="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ce Script MT" panose="030303020206070C0B05" pitchFamily="66" charset="0"/>
                <a:ea typeface="+mn-ea"/>
                <a:cs typeface="Times New Roman" panose="02020603050405020304" pitchFamily="18" charset="0"/>
              </a:rPr>
              <a:t>Thank you</a:t>
            </a:r>
            <a:endParaRPr lang="ko-KR" altLang="en-US" sz="4800" b="0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ce Script MT" panose="030303020206070C0B05" pitchFamily="66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8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 슬라이드 2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4540130" y="2377534"/>
            <a:ext cx="311174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en-US" altLang="ko-KR" sz="8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en-US" altLang="ko-KR" sz="115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lang="ko-KR" altLang="en-US" sz="115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5094026" y="3966156"/>
            <a:ext cx="18902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0" cap="none" spc="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ce Script MT" panose="030303020206070C0B05" pitchFamily="66" charset="0"/>
                <a:ea typeface="+mn-ea"/>
                <a:cs typeface="Times New Roman" panose="02020603050405020304" pitchFamily="18" charset="0"/>
              </a:rPr>
              <a:t>Thank you</a:t>
            </a:r>
            <a:endParaRPr lang="ko-KR" altLang="en-US" sz="4800" b="0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ce Script MT" panose="030303020206070C0B05" pitchFamily="66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53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CC_제목 슬라이드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081139" y="2276872"/>
            <a:ext cx="2029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0" dirty="0">
                <a:latin typeface="Palace Script MT" panose="030303020206070C0B05" pitchFamily="66" charset="0"/>
              </a:rPr>
              <a:t>Q</a:t>
            </a:r>
            <a:r>
              <a:rPr lang="en-US" altLang="ko-KR" sz="8800" b="0" baseline="0" dirty="0">
                <a:latin typeface="Palace Script MT" panose="030303020206070C0B05" pitchFamily="66" charset="0"/>
              </a:rPr>
              <a:t> &amp;A</a:t>
            </a:r>
            <a:endParaRPr lang="ko-KR" altLang="en-US" b="0" dirty="0">
              <a:latin typeface="Palace Script MT" panose="030303020206070C0B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096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CC_제목 슬라이드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>
            <a:spLocks noGrp="1"/>
          </p:cNvSpPr>
          <p:nvPr>
            <p:ph type="ctrTitle"/>
          </p:nvPr>
        </p:nvSpPr>
        <p:spPr>
          <a:xfrm>
            <a:off x="914400" y="2535040"/>
            <a:ext cx="10363200" cy="14700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부제목 2"/>
          <p:cNvSpPr>
            <a:spLocks noGrp="1"/>
          </p:cNvSpPr>
          <p:nvPr>
            <p:ph type="subTitle" idx="1"/>
          </p:nvPr>
        </p:nvSpPr>
        <p:spPr>
          <a:xfrm>
            <a:off x="1828800" y="4055048"/>
            <a:ext cx="8534400" cy="17526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84" y="6487320"/>
            <a:ext cx="1066560" cy="3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54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CC_제목 슬라이드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 userDrawn="1"/>
        </p:nvGrpSpPr>
        <p:grpSpPr>
          <a:xfrm>
            <a:off x="-1" y="1059822"/>
            <a:ext cx="12192001" cy="5798178"/>
            <a:chOff x="-1" y="34470"/>
            <a:chExt cx="12192001" cy="5798178"/>
          </a:xfrm>
        </p:grpSpPr>
        <p:pic>
          <p:nvPicPr>
            <p:cNvPr id="22" name="Picture 2" descr="http://upload.wikimedia.org/wikipedia/en/thumb/7/75/DGIST_Panorama.jpg/1280px-DGIST_Panorama.jpg"/>
            <p:cNvPicPr>
              <a:picLocks noChangeAspect="1" noChangeArrowheads="1"/>
            </p:cNvPicPr>
            <p:nvPr userDrawn="1"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235"/>
            <a:stretch/>
          </p:blipFill>
          <p:spPr bwMode="auto">
            <a:xfrm>
              <a:off x="-1" y="1790697"/>
              <a:ext cx="12192001" cy="4041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 userDrawn="1"/>
          </p:nvSpPr>
          <p:spPr>
            <a:xfrm>
              <a:off x="-1" y="34470"/>
              <a:ext cx="12192000" cy="5798178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제목 1"/>
          <p:cNvSpPr>
            <a:spLocks noGrp="1"/>
          </p:cNvSpPr>
          <p:nvPr>
            <p:ph type="ctrTitle"/>
          </p:nvPr>
        </p:nvSpPr>
        <p:spPr>
          <a:xfrm>
            <a:off x="914400" y="2535040"/>
            <a:ext cx="10363200" cy="14700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5" name="부제목 2"/>
          <p:cNvSpPr>
            <a:spLocks noGrp="1"/>
          </p:cNvSpPr>
          <p:nvPr>
            <p:ph type="subTitle" idx="1"/>
          </p:nvPr>
        </p:nvSpPr>
        <p:spPr>
          <a:xfrm>
            <a:off x="1828800" y="4055048"/>
            <a:ext cx="8534400" cy="17526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grpSp>
        <p:nvGrpSpPr>
          <p:cNvPr id="28" name="그룹 27"/>
          <p:cNvGrpSpPr/>
          <p:nvPr userDrawn="1"/>
        </p:nvGrpSpPr>
        <p:grpSpPr>
          <a:xfrm>
            <a:off x="64180" y="19910"/>
            <a:ext cx="5256584" cy="504056"/>
            <a:chOff x="72418" y="44624"/>
            <a:chExt cx="5256584" cy="504056"/>
          </a:xfrm>
        </p:grpSpPr>
        <p:sp>
          <p:nvSpPr>
            <p:cNvPr id="29" name="직사각형 28"/>
            <p:cNvSpPr/>
            <p:nvPr userDrawn="1"/>
          </p:nvSpPr>
          <p:spPr>
            <a:xfrm>
              <a:off x="251520" y="332656"/>
              <a:ext cx="316835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3" t="2640" r="40550" b="91060"/>
            <a:stretch/>
          </p:blipFill>
          <p:spPr>
            <a:xfrm>
              <a:off x="72418" y="44624"/>
              <a:ext cx="5256584" cy="432048"/>
            </a:xfrm>
            <a:prstGeom prst="rect">
              <a:avLst/>
            </a:prstGeom>
          </p:spPr>
        </p:pic>
      </p:grpSp>
      <p:pic>
        <p:nvPicPr>
          <p:cNvPr id="31" name="그림 30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84" y="6487320"/>
            <a:ext cx="1066560" cy="3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89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CC_목차 및 나열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11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830419"/>
            <a:ext cx="10972800" cy="5564244"/>
          </a:xfrm>
        </p:spPr>
        <p:txBody>
          <a:bodyPr/>
          <a:lstStyle>
            <a:lvl1pPr>
              <a:defRPr sz="2000" b="0">
                <a:latin typeface="+mn-ea"/>
                <a:ea typeface="+mn-ea"/>
                <a:cs typeface="Times New Roman" panose="02020603050405020304" pitchFamily="18" charset="0"/>
              </a:defRPr>
            </a:lvl1pPr>
            <a:lvl2pPr>
              <a:defRPr sz="1800">
                <a:latin typeface="+mn-ea"/>
                <a:ea typeface="+mn-ea"/>
                <a:cs typeface="Times New Roman" panose="02020603050405020304" pitchFamily="18" charset="0"/>
              </a:defRPr>
            </a:lvl2pPr>
            <a:lvl3pPr>
              <a:defRPr sz="1600">
                <a:latin typeface="+mn-ea"/>
                <a:ea typeface="+mn-ea"/>
                <a:cs typeface="Times New Roman" panose="02020603050405020304" pitchFamily="18" charset="0"/>
              </a:defRPr>
            </a:lvl3pPr>
            <a:lvl4pPr>
              <a:defRPr sz="1400">
                <a:latin typeface="+mn-ea"/>
                <a:ea typeface="+mn-ea"/>
                <a:cs typeface="Times New Roman" panose="02020603050405020304" pitchFamily="18" charset="0"/>
              </a:defRPr>
            </a:lvl4pPr>
            <a:lvl5pPr>
              <a:buClr>
                <a:srgbClr val="E2E4E8"/>
              </a:buClr>
              <a:defRPr sz="1200">
                <a:latin typeface="+mn-ea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09600" y="206151"/>
            <a:ext cx="10972800" cy="490066"/>
          </a:xfrm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15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84" y="6487320"/>
            <a:ext cx="1066560" cy="3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40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CC_내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830419"/>
            <a:ext cx="10972800" cy="5564244"/>
          </a:xfrm>
        </p:spPr>
        <p:txBody>
          <a:bodyPr/>
          <a:lstStyle>
            <a:lvl1pPr>
              <a:defRPr sz="2000" b="0">
                <a:latin typeface="+mn-ea"/>
                <a:ea typeface="+mn-ea"/>
                <a:cs typeface="Times New Roman" panose="02020603050405020304" pitchFamily="18" charset="0"/>
              </a:defRPr>
            </a:lvl1pPr>
            <a:lvl2pPr>
              <a:defRPr sz="1800">
                <a:latin typeface="+mn-ea"/>
                <a:ea typeface="+mn-ea"/>
                <a:cs typeface="Times New Roman" panose="02020603050405020304" pitchFamily="18" charset="0"/>
              </a:defRPr>
            </a:lvl2pPr>
            <a:lvl3pPr>
              <a:defRPr sz="1600">
                <a:latin typeface="+mn-ea"/>
                <a:ea typeface="+mn-ea"/>
                <a:cs typeface="Times New Roman" panose="02020603050405020304" pitchFamily="18" charset="0"/>
              </a:defRPr>
            </a:lvl3pPr>
            <a:lvl4pPr>
              <a:defRPr sz="1400">
                <a:latin typeface="+mn-ea"/>
                <a:ea typeface="+mn-ea"/>
                <a:cs typeface="Times New Roman" panose="02020603050405020304" pitchFamily="18" charset="0"/>
              </a:defRPr>
            </a:lvl4pPr>
            <a:lvl5pPr>
              <a:buClr>
                <a:srgbClr val="E2E4E8"/>
              </a:buClr>
              <a:defRPr sz="1200">
                <a:latin typeface="+mn-ea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609600" y="206151"/>
            <a:ext cx="10972800" cy="490066"/>
          </a:xfrm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15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84" y="6487320"/>
            <a:ext cx="1066560" cy="3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54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CC_끝 슬라이드 2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540130" y="2377534"/>
            <a:ext cx="311174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en-US" altLang="ko-KR" sz="8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en-US" altLang="ko-KR" sz="115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lang="ko-KR" altLang="en-US" sz="115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5094026" y="3966156"/>
            <a:ext cx="18902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0" cap="none" spc="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ce Script MT" panose="030303020206070C0B05" pitchFamily="66" charset="0"/>
                <a:ea typeface="+mn-ea"/>
                <a:cs typeface="Times New Roman" panose="02020603050405020304" pitchFamily="18" charset="0"/>
              </a:rPr>
              <a:t>Thank you</a:t>
            </a:r>
            <a:endParaRPr lang="ko-KR" altLang="en-US" sz="4800" b="0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ce Script MT" panose="030303020206070C0B05" pitchFamily="66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84" y="6487320"/>
            <a:ext cx="1066560" cy="3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58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CC_끝 슬라이드 2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84" y="6487320"/>
            <a:ext cx="1066560" cy="35727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081139" y="2276872"/>
            <a:ext cx="2029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0" dirty="0">
                <a:latin typeface="Palace Script MT" panose="030303020206070C0B05" pitchFamily="66" charset="0"/>
              </a:rPr>
              <a:t>Q</a:t>
            </a:r>
            <a:r>
              <a:rPr lang="en-US" altLang="ko-KR" sz="8800" b="0" baseline="0" dirty="0">
                <a:latin typeface="Palace Script MT" panose="030303020206070C0B05" pitchFamily="66" charset="0"/>
              </a:rPr>
              <a:t> &amp;A</a:t>
            </a:r>
            <a:endParaRPr lang="ko-KR" altLang="en-US" b="0" dirty="0">
              <a:latin typeface="Palace Script MT" panose="030303020206070C0B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2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914400" y="2535040"/>
            <a:ext cx="10363200" cy="14700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부제목 2"/>
          <p:cNvSpPr>
            <a:spLocks noGrp="1"/>
          </p:cNvSpPr>
          <p:nvPr>
            <p:ph type="subTitle" idx="1"/>
          </p:nvPr>
        </p:nvSpPr>
        <p:spPr>
          <a:xfrm>
            <a:off x="1828800" y="4055048"/>
            <a:ext cx="8534400" cy="17526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3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-1" y="1059822"/>
            <a:ext cx="12192001" cy="5798178"/>
            <a:chOff x="-1" y="34470"/>
            <a:chExt cx="12192001" cy="5798178"/>
          </a:xfrm>
        </p:grpSpPr>
        <p:pic>
          <p:nvPicPr>
            <p:cNvPr id="18" name="Picture 2" descr="http://upload.wikimedia.org/wikipedia/en/thumb/7/75/DGIST_Panorama.jpg/1280px-DGIST_Panorama.jpg"/>
            <p:cNvPicPr>
              <a:picLocks noChangeAspect="1" noChangeArrowheads="1"/>
            </p:cNvPicPr>
            <p:nvPr userDrawn="1"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235"/>
            <a:stretch/>
          </p:blipFill>
          <p:spPr bwMode="auto">
            <a:xfrm>
              <a:off x="-1" y="1790697"/>
              <a:ext cx="12192001" cy="4041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 userDrawn="1"/>
          </p:nvSpPr>
          <p:spPr>
            <a:xfrm>
              <a:off x="-1" y="34470"/>
              <a:ext cx="12192000" cy="5798178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제목 1"/>
          <p:cNvSpPr>
            <a:spLocks noGrp="1"/>
          </p:cNvSpPr>
          <p:nvPr>
            <p:ph type="ctrTitle"/>
          </p:nvPr>
        </p:nvSpPr>
        <p:spPr>
          <a:xfrm>
            <a:off x="914400" y="2535040"/>
            <a:ext cx="10363200" cy="14700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부제목 2"/>
          <p:cNvSpPr>
            <a:spLocks noGrp="1"/>
          </p:cNvSpPr>
          <p:nvPr>
            <p:ph type="subTitle" idx="1"/>
          </p:nvPr>
        </p:nvSpPr>
        <p:spPr>
          <a:xfrm>
            <a:off x="1828800" y="4055048"/>
            <a:ext cx="8534400" cy="17526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grpSp>
        <p:nvGrpSpPr>
          <p:cNvPr id="22" name="그룹 21"/>
          <p:cNvGrpSpPr/>
          <p:nvPr userDrawn="1"/>
        </p:nvGrpSpPr>
        <p:grpSpPr>
          <a:xfrm>
            <a:off x="64180" y="19910"/>
            <a:ext cx="5256584" cy="504056"/>
            <a:chOff x="72418" y="44624"/>
            <a:chExt cx="5256584" cy="504056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51520" y="332656"/>
              <a:ext cx="316835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3" t="2640" r="40550" b="91060"/>
            <a:stretch/>
          </p:blipFill>
          <p:spPr>
            <a:xfrm>
              <a:off x="72418" y="44624"/>
              <a:ext cx="5256584" cy="432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872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및 나열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830419"/>
            <a:ext cx="10972800" cy="5564244"/>
          </a:xfrm>
        </p:spPr>
        <p:txBody>
          <a:bodyPr/>
          <a:lstStyle>
            <a:lvl1pPr>
              <a:defRPr sz="2000" b="0">
                <a:latin typeface="+mn-ea"/>
                <a:ea typeface="+mn-ea"/>
                <a:cs typeface="Times New Roman" panose="02020603050405020304" pitchFamily="18" charset="0"/>
              </a:defRPr>
            </a:lvl1pPr>
            <a:lvl2pPr>
              <a:defRPr sz="1800">
                <a:latin typeface="+mn-ea"/>
                <a:ea typeface="+mn-ea"/>
                <a:cs typeface="Times New Roman" panose="02020603050405020304" pitchFamily="18" charset="0"/>
              </a:defRPr>
            </a:lvl2pPr>
            <a:lvl3pPr>
              <a:defRPr sz="1600">
                <a:latin typeface="+mn-ea"/>
                <a:ea typeface="+mn-ea"/>
                <a:cs typeface="Times New Roman" panose="02020603050405020304" pitchFamily="18" charset="0"/>
              </a:defRPr>
            </a:lvl3pPr>
            <a:lvl4pPr>
              <a:defRPr sz="1400">
                <a:latin typeface="+mn-ea"/>
                <a:ea typeface="+mn-ea"/>
                <a:cs typeface="Times New Roman" panose="02020603050405020304" pitchFamily="18" charset="0"/>
              </a:defRPr>
            </a:lvl4pPr>
            <a:lvl5pPr>
              <a:buClr>
                <a:srgbClr val="E2E4E8"/>
              </a:buClr>
              <a:defRPr sz="1200">
                <a:latin typeface="+mn-ea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609600" y="206151"/>
            <a:ext cx="10972800" cy="490066"/>
          </a:xfrm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11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40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09600" y="206151"/>
            <a:ext cx="10972800" cy="490066"/>
          </a:xfrm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16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830419"/>
            <a:ext cx="10972800" cy="5564244"/>
          </a:xfrm>
        </p:spPr>
        <p:txBody>
          <a:bodyPr/>
          <a:lstStyle>
            <a:lvl1pPr>
              <a:defRPr sz="2000" b="0">
                <a:latin typeface="+mn-ea"/>
                <a:ea typeface="+mn-ea"/>
                <a:cs typeface="Times New Roman" panose="02020603050405020304" pitchFamily="18" charset="0"/>
              </a:defRPr>
            </a:lvl1pPr>
            <a:lvl2pPr>
              <a:defRPr sz="1800">
                <a:latin typeface="+mn-ea"/>
                <a:ea typeface="+mn-ea"/>
                <a:cs typeface="Times New Roman" panose="02020603050405020304" pitchFamily="18" charset="0"/>
              </a:defRPr>
            </a:lvl2pPr>
            <a:lvl3pPr>
              <a:defRPr sz="1600">
                <a:latin typeface="+mn-ea"/>
                <a:ea typeface="+mn-ea"/>
                <a:cs typeface="Times New Roman" panose="02020603050405020304" pitchFamily="18" charset="0"/>
              </a:defRPr>
            </a:lvl3pPr>
            <a:lvl4pPr>
              <a:defRPr sz="1400">
                <a:latin typeface="+mn-ea"/>
                <a:ea typeface="+mn-ea"/>
                <a:cs typeface="Times New Roman" panose="02020603050405020304" pitchFamily="18" charset="0"/>
              </a:defRPr>
            </a:lvl4pPr>
            <a:lvl5pPr>
              <a:buClr>
                <a:srgbClr val="E2E4E8"/>
              </a:buClr>
              <a:defRPr sz="1200">
                <a:latin typeface="+mn-ea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609600" y="206151"/>
            <a:ext cx="10972800" cy="490066"/>
          </a:xfrm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1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96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295466" y="825417"/>
            <a:ext cx="9601069" cy="369852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31" name="내용 개체 틀 2"/>
          <p:cNvSpPr>
            <a:spLocks noGrp="1"/>
          </p:cNvSpPr>
          <p:nvPr>
            <p:ph idx="13" hasCustomPrompt="1"/>
          </p:nvPr>
        </p:nvSpPr>
        <p:spPr>
          <a:xfrm>
            <a:off x="609600" y="4653136"/>
            <a:ext cx="10972800" cy="1728192"/>
          </a:xfrm>
        </p:spPr>
        <p:txBody>
          <a:bodyPr/>
          <a:lstStyle>
            <a:lvl1pPr>
              <a:defRPr sz="2000" b="0">
                <a:latin typeface="+mn-ea"/>
                <a:ea typeface="+mn-ea"/>
                <a:cs typeface="Times New Roman" panose="02020603050405020304" pitchFamily="18" charset="0"/>
              </a:defRPr>
            </a:lvl1pPr>
            <a:lvl2pPr>
              <a:defRPr sz="1800">
                <a:latin typeface="+mn-ea"/>
                <a:ea typeface="+mn-ea"/>
                <a:cs typeface="Times New Roman" panose="02020603050405020304" pitchFamily="18" charset="0"/>
              </a:defRPr>
            </a:lvl2pPr>
            <a:lvl3pPr>
              <a:defRPr sz="1600">
                <a:latin typeface="+mn-ea"/>
                <a:ea typeface="+mn-ea"/>
                <a:cs typeface="Times New Roman" panose="02020603050405020304" pitchFamily="18" charset="0"/>
              </a:defRPr>
            </a:lvl3pPr>
            <a:lvl4pPr>
              <a:defRPr sz="1400">
                <a:latin typeface="+mn-ea"/>
                <a:ea typeface="+mn-ea"/>
                <a:cs typeface="Times New Roman" panose="02020603050405020304" pitchFamily="18" charset="0"/>
              </a:defRPr>
            </a:lvl4pPr>
            <a:lvl5pPr>
              <a:buClr>
                <a:srgbClr val="E2E4E8"/>
              </a:buClr>
              <a:defRPr sz="1200">
                <a:latin typeface="+mn-ea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609600" y="206151"/>
            <a:ext cx="10972800" cy="490066"/>
          </a:xfrm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11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6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과 그림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830420"/>
            <a:ext cx="6254485" cy="5550909"/>
          </a:xfrm>
        </p:spPr>
        <p:txBody>
          <a:bodyPr/>
          <a:lstStyle>
            <a:lvl1pPr>
              <a:defRPr sz="2000" b="0">
                <a:latin typeface="+mn-ea"/>
                <a:ea typeface="+mn-ea"/>
                <a:cs typeface="Times New Roman" panose="02020603050405020304" pitchFamily="18" charset="0"/>
              </a:defRPr>
            </a:lvl1pPr>
            <a:lvl2pPr>
              <a:defRPr sz="1800">
                <a:latin typeface="+mn-ea"/>
                <a:ea typeface="+mn-ea"/>
                <a:cs typeface="Times New Roman" panose="02020603050405020304" pitchFamily="18" charset="0"/>
              </a:defRPr>
            </a:lvl2pPr>
            <a:lvl3pPr>
              <a:defRPr sz="1600">
                <a:latin typeface="+mn-ea"/>
                <a:ea typeface="+mn-ea"/>
                <a:cs typeface="Times New Roman" panose="02020603050405020304" pitchFamily="18" charset="0"/>
              </a:defRPr>
            </a:lvl3pPr>
            <a:lvl4pPr>
              <a:defRPr sz="1400">
                <a:latin typeface="+mn-ea"/>
                <a:ea typeface="+mn-ea"/>
                <a:cs typeface="Times New Roman" panose="02020603050405020304" pitchFamily="18" charset="0"/>
              </a:defRPr>
            </a:lvl4pPr>
            <a:lvl5pPr>
              <a:buClr>
                <a:srgbClr val="E2E4E8"/>
              </a:buClr>
              <a:defRPr sz="1200">
                <a:latin typeface="+mn-ea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33" name="내용 개체 틀 2"/>
          <p:cNvSpPr>
            <a:spLocks noGrp="1"/>
          </p:cNvSpPr>
          <p:nvPr>
            <p:ph idx="13" hasCustomPrompt="1"/>
          </p:nvPr>
        </p:nvSpPr>
        <p:spPr>
          <a:xfrm>
            <a:off x="7055093" y="830420"/>
            <a:ext cx="4527307" cy="5550909"/>
          </a:xfrm>
        </p:spPr>
        <p:txBody>
          <a:bodyPr/>
          <a:lstStyle>
            <a:lvl1pPr>
              <a:defRPr sz="2000" b="0">
                <a:latin typeface="+mn-ea"/>
                <a:ea typeface="+mn-ea"/>
                <a:cs typeface="Times New Roman" panose="02020603050405020304" pitchFamily="18" charset="0"/>
              </a:defRPr>
            </a:lvl1pPr>
            <a:lvl2pPr>
              <a:defRPr sz="1800">
                <a:latin typeface="+mn-ea"/>
                <a:ea typeface="+mn-ea"/>
                <a:cs typeface="Times New Roman" panose="02020603050405020304" pitchFamily="18" charset="0"/>
              </a:defRPr>
            </a:lvl2pPr>
            <a:lvl3pPr>
              <a:defRPr sz="1600">
                <a:latin typeface="+mn-ea"/>
                <a:ea typeface="+mn-ea"/>
                <a:cs typeface="Times New Roman" panose="02020603050405020304" pitchFamily="18" charset="0"/>
              </a:defRPr>
            </a:lvl3pPr>
            <a:lvl4pPr>
              <a:defRPr sz="1400">
                <a:latin typeface="+mn-ea"/>
                <a:ea typeface="+mn-ea"/>
                <a:cs typeface="Times New Roman" panose="02020603050405020304" pitchFamily="18" charset="0"/>
              </a:defRPr>
            </a:lvl4pPr>
            <a:lvl5pPr>
              <a:buClr>
                <a:srgbClr val="E2E4E8"/>
              </a:buClr>
              <a:defRPr sz="1200">
                <a:latin typeface="+mn-ea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09600" y="206151"/>
            <a:ext cx="10972800" cy="490066"/>
          </a:xfrm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12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40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레이아웃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36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49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980728"/>
            <a:ext cx="10972800" cy="504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9287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0" lang="ko-KR" altLang="en-US" sz="1200" b="0" kern="1200" smtClean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3F1471E-E621-42DF-AFC8-9CBBA98E3830}" type="datetime1">
              <a:rPr lang="ko-KR" altLang="en-US" smtClean="0"/>
              <a:t>2022-09-03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8649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kumimoji="0" lang="ko-KR" altLang="en-US" sz="1200" b="0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EE59D31-644C-4A98-891E-8231D3593E8C}" type="slidenum">
              <a:rPr lang="en-US" altLang="ko-KR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4038600" y="64869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6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0" r:id="rId1"/>
    <p:sldLayoutId id="2147484209" r:id="rId2"/>
    <p:sldLayoutId id="2147484204" r:id="rId3"/>
    <p:sldLayoutId id="2147484208" r:id="rId4"/>
    <p:sldLayoutId id="2147484188" r:id="rId5"/>
    <p:sldLayoutId id="2147484187" r:id="rId6"/>
    <p:sldLayoutId id="2147484195" r:id="rId7"/>
    <p:sldLayoutId id="2147484190" r:id="rId8"/>
    <p:sldLayoutId id="2147484193" r:id="rId9"/>
    <p:sldLayoutId id="2147484210" r:id="rId10"/>
    <p:sldLayoutId id="2147484223" r:id="rId11"/>
    <p:sldLayoutId id="2147484211" r:id="rId12"/>
    <p:sldLayoutId id="2147484212" r:id="rId13"/>
    <p:sldLayoutId id="2147484213" r:id="rId14"/>
    <p:sldLayoutId id="2147484214" r:id="rId15"/>
    <p:sldLayoutId id="2147484216" r:id="rId16"/>
    <p:sldLayoutId id="2147484221" r:id="rId17"/>
    <p:sldLayoutId id="2147484222" r:id="rId18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498E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w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BDF4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8D969D"/>
        </a:buClr>
        <a:buFont typeface="Arial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E2E4E8"/>
        </a:buClr>
        <a:buFont typeface="Arial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customXml" Target="../ink/ink6.xml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customXml" Target="../ink/ink8.xml"/><Relationship Id="rId1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44.png"/><Relationship Id="rId7" Type="http://schemas.openxmlformats.org/officeDocument/2006/relationships/image" Target="../media/image290.png"/><Relationship Id="rId12" Type="http://schemas.openxmlformats.org/officeDocument/2006/relationships/image" Target="../media/image48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6.xml"/><Relationship Id="rId6" Type="http://schemas.openxmlformats.org/officeDocument/2006/relationships/customXml" Target="../ink/ink10.xml"/><Relationship Id="rId11" Type="http://schemas.openxmlformats.org/officeDocument/2006/relationships/image" Target="../media/image31.png"/><Relationship Id="rId5" Type="http://schemas.openxmlformats.org/officeDocument/2006/relationships/image" Target="../media/image280.png"/><Relationship Id="rId10" Type="http://schemas.openxmlformats.org/officeDocument/2006/relationships/customXml" Target="../ink/ink12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42.png"/><Relationship Id="rId7" Type="http://schemas.openxmlformats.org/officeDocument/2006/relationships/image" Target="../media/image290.png"/><Relationship Id="rId12" Type="http://schemas.openxmlformats.org/officeDocument/2006/relationships/image" Target="../media/image47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6.xml"/><Relationship Id="rId6" Type="http://schemas.openxmlformats.org/officeDocument/2006/relationships/customXml" Target="../ink/ink14.xml"/><Relationship Id="rId11" Type="http://schemas.openxmlformats.org/officeDocument/2006/relationships/image" Target="../media/image31.png"/><Relationship Id="rId5" Type="http://schemas.openxmlformats.org/officeDocument/2006/relationships/image" Target="../media/image280.png"/><Relationship Id="rId10" Type="http://schemas.openxmlformats.org/officeDocument/2006/relationships/customXml" Target="../ink/ink16.xml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9.png"/><Relationship Id="rId3" Type="http://schemas.openxmlformats.org/officeDocument/2006/relationships/customXml" Target="../ink/ink1.xml"/><Relationship Id="rId7" Type="http://schemas.openxmlformats.org/officeDocument/2006/relationships/image" Target="../media/image29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customXml" Target="../ink/ink2.xml"/><Relationship Id="rId11" Type="http://schemas.openxmlformats.org/officeDocument/2006/relationships/image" Target="../media/image31.png"/><Relationship Id="rId5" Type="http://schemas.openxmlformats.org/officeDocument/2006/relationships/image" Target="../media/image280.png"/><Relationship Id="rId10" Type="http://schemas.openxmlformats.org/officeDocument/2006/relationships/customXml" Target="../ink/ink4.xml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 DGIST </a:t>
            </a:r>
            <a:r>
              <a:rPr lang="ko-KR" altLang="en-US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하계 인턴 최종 발표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76120" y="3717033"/>
            <a:ext cx="1989041" cy="576064"/>
          </a:xfrm>
        </p:spPr>
        <p:txBody>
          <a:bodyPr/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BMI_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인턴 오정은</a:t>
            </a:r>
          </a:p>
        </p:txBody>
      </p:sp>
    </p:spTree>
    <p:extLst>
      <p:ext uri="{BB962C8B-B14F-4D97-AF65-F5344CB8AC3E}">
        <p14:creationId xmlns:p14="http://schemas.microsoft.com/office/powerpoint/2010/main" val="4018156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920536" y="6550009"/>
            <a:ext cx="689695" cy="274301"/>
          </a:xfrm>
        </p:spPr>
        <p:txBody>
          <a:bodyPr/>
          <a:lstStyle/>
          <a:p>
            <a:fld id="{D7BDA936-370C-4275-9111-5C3776438B36}" type="slidenum">
              <a:rPr lang="en-US" altLang="ko-KR" smtClean="0"/>
              <a:pPr/>
              <a:t>10</a:t>
            </a:fld>
            <a:r>
              <a:rPr lang="en-US" altLang="ko-KR" dirty="0"/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11712624" y="6546817"/>
            <a:ext cx="689695" cy="274302"/>
          </a:xfrm>
        </p:spPr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130622"/>
            <a:ext cx="11809312" cy="490066"/>
          </a:xfrm>
        </p:spPr>
        <p:txBody>
          <a:bodyPr/>
          <a:lstStyle/>
          <a:p>
            <a:pPr algn="l"/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Last Week &amp; This Week</a:t>
            </a:r>
            <a:endParaRPr lang="ko-KR" altLang="en-US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CAEA7DE-011C-87F7-5D7E-505F8483234A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2023543-C347-3A8A-1BB1-91433BC3711B}"/>
              </a:ext>
            </a:extLst>
          </p:cNvPr>
          <p:cNvSpPr txBox="1"/>
          <p:nvPr/>
        </p:nvSpPr>
        <p:spPr>
          <a:xfrm>
            <a:off x="389870" y="696585"/>
            <a:ext cx="6138178" cy="119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8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r>
              <a:rPr lang="en-US" altLang="ko-KR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LFP</a:t>
            </a:r>
            <a:r>
              <a:rPr lang="ko-KR" altLang="en-US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</a:t>
            </a:r>
            <a:r>
              <a:rPr lang="ko-KR" altLang="en-US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Aperiodic</a:t>
            </a:r>
            <a:r>
              <a:rPr lang="en-US" altLang="ko-KR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en-US" altLang="ko-KR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Periodic</a:t>
            </a:r>
            <a:endParaRPr lang="en-US" altLang="ko-KR" sz="2400" b="0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00100" lvl="1" indent="-34290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Separation Steps</a:t>
            </a:r>
            <a:endParaRPr lang="ko-KR" altLang="en-US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127C8C-F743-DB69-48A5-DC8E37837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84" r="72034" b="9028"/>
          <a:stretch/>
        </p:blipFill>
        <p:spPr>
          <a:xfrm>
            <a:off x="680384" y="2315329"/>
            <a:ext cx="2658388" cy="4111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F847D10-EB08-161D-6195-DB2824891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72" t="3975" r="49152"/>
          <a:stretch/>
        </p:blipFill>
        <p:spPr>
          <a:xfrm>
            <a:off x="3574188" y="1628800"/>
            <a:ext cx="2526718" cy="51923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9B191BA-EDCB-AD34-8D2B-C6148010B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48" t="1606" r="22881"/>
          <a:stretch/>
        </p:blipFill>
        <p:spPr>
          <a:xfrm>
            <a:off x="6406668" y="1519771"/>
            <a:ext cx="2713668" cy="530134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8D82493-FEFC-FB4B-CC66-D7102E564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24" t="13422" b="12139"/>
          <a:stretch/>
        </p:blipFill>
        <p:spPr>
          <a:xfrm>
            <a:off x="9273614" y="1505130"/>
            <a:ext cx="2448263" cy="4128420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C5D8CC3-16A8-6CF9-361D-EF8C35A886DF}"/>
              </a:ext>
            </a:extLst>
          </p:cNvPr>
          <p:cNvCxnSpPr>
            <a:cxnSpLocks/>
          </p:cNvCxnSpPr>
          <p:nvPr/>
        </p:nvCxnSpPr>
        <p:spPr>
          <a:xfrm>
            <a:off x="3338772" y="1604147"/>
            <a:ext cx="0" cy="4949393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8B29914-3B1F-8FE4-6832-36124F3FF976}"/>
              </a:ext>
            </a:extLst>
          </p:cNvPr>
          <p:cNvCxnSpPr>
            <a:cxnSpLocks/>
          </p:cNvCxnSpPr>
          <p:nvPr/>
        </p:nvCxnSpPr>
        <p:spPr>
          <a:xfrm>
            <a:off x="6240016" y="1604147"/>
            <a:ext cx="0" cy="4949393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9EF847-892B-B6F5-4577-6BDB1A7FAE42}"/>
              </a:ext>
            </a:extLst>
          </p:cNvPr>
          <p:cNvCxnSpPr>
            <a:cxnSpLocks/>
          </p:cNvCxnSpPr>
          <p:nvPr/>
        </p:nvCxnSpPr>
        <p:spPr>
          <a:xfrm>
            <a:off x="9085058" y="1604147"/>
            <a:ext cx="0" cy="4949393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DB12095-5A29-96CF-4087-D3E537A3A647}"/>
              </a:ext>
            </a:extLst>
          </p:cNvPr>
          <p:cNvSpPr txBox="1"/>
          <p:nvPr/>
        </p:nvSpPr>
        <p:spPr>
          <a:xfrm>
            <a:off x="10374857" y="6021291"/>
            <a:ext cx="1728192" cy="4308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Frequency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(Hz)</a:t>
            </a:r>
          </a:p>
          <a:p>
            <a:pPr algn="l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Power (log(Power))</a:t>
            </a:r>
            <a:endParaRPr lang="ko-KR" altLang="en-US" sz="1100" b="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12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535040"/>
            <a:ext cx="10363200" cy="1470025"/>
          </a:xfrm>
        </p:spPr>
        <p:txBody>
          <a:bodyPr/>
          <a:lstStyle/>
          <a:p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Final Works</a:t>
            </a:r>
            <a:endParaRPr lang="ko-KR" altLang="en-US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715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130622"/>
            <a:ext cx="11809312" cy="490066"/>
          </a:xfrm>
        </p:spPr>
        <p:txBody>
          <a:bodyPr/>
          <a:lstStyle/>
          <a:p>
            <a:pPr algn="l"/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Final Works</a:t>
            </a:r>
            <a:endParaRPr lang="ko-KR" altLang="en-US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CAEA7DE-011C-87F7-5D7E-505F8483234A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6">
            <a:extLst>
              <a:ext uri="{FF2B5EF4-FFF2-40B4-BE49-F238E27FC236}">
                <a16:creationId xmlns:a16="http://schemas.microsoft.com/office/drawing/2014/main" id="{3D917E2A-D706-1EA0-12A0-B924D99F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0536" y="6550009"/>
            <a:ext cx="689695" cy="274301"/>
          </a:xfrm>
        </p:spPr>
        <p:txBody>
          <a:bodyPr/>
          <a:lstStyle/>
          <a:p>
            <a:fld id="{D7BDA936-370C-4275-9111-5C3776438B36}" type="slidenum">
              <a:rPr lang="en-US" altLang="ko-KR" smtClean="0"/>
              <a:pPr/>
              <a:t>12</a:t>
            </a:fld>
            <a:r>
              <a:rPr lang="en-US" altLang="ko-KR" dirty="0"/>
              <a:t> </a:t>
            </a:r>
          </a:p>
        </p:txBody>
      </p:sp>
      <p:sp>
        <p:nvSpPr>
          <p:cNvPr id="10" name="바닥글 개체 틀 5">
            <a:extLst>
              <a:ext uri="{FF2B5EF4-FFF2-40B4-BE49-F238E27FC236}">
                <a16:creationId xmlns:a16="http://schemas.microsoft.com/office/drawing/2014/main" id="{1BC498FA-0390-5D7F-AADD-5345A9F4D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712624" y="6546817"/>
            <a:ext cx="689695" cy="274302"/>
          </a:xfrm>
        </p:spPr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F6CAC-457F-DA8E-6E70-1788EB4700BF}"/>
              </a:ext>
            </a:extLst>
          </p:cNvPr>
          <p:cNvSpPr txBox="1"/>
          <p:nvPr/>
        </p:nvSpPr>
        <p:spPr>
          <a:xfrm>
            <a:off x="353495" y="759770"/>
            <a:ext cx="4659709" cy="119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8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Normal</a:t>
            </a:r>
            <a:r>
              <a:rPr lang="ko-KR" altLang="en-US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rat model</a:t>
            </a:r>
            <a:endParaRPr lang="en-US" altLang="ko-KR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Beta Band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Oscillations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983B52F-D16D-B08D-5A14-D706DAC509FB}"/>
                  </a:ext>
                </a:extLst>
              </p14:cNvPr>
              <p14:cNvContentPartPr/>
              <p14:nvPr/>
            </p14:nvContentPartPr>
            <p14:xfrm>
              <a:off x="1511549" y="1191049"/>
              <a:ext cx="96120" cy="46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983B52F-D16D-B08D-5A14-D706DAC509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7750" y="1083049"/>
                <a:ext cx="203358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94D3617-89CF-8872-0F2E-E577508C2A25}"/>
                  </a:ext>
                </a:extLst>
              </p14:cNvPr>
              <p14:cNvContentPartPr/>
              <p14:nvPr/>
            </p14:nvContentPartPr>
            <p14:xfrm>
              <a:off x="1520189" y="1200769"/>
              <a:ext cx="979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94D3617-89CF-8872-0F2E-E577508C2A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6189" y="1092769"/>
                <a:ext cx="205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2274A51-1E4C-8497-828C-D474BCA1D886}"/>
                  </a:ext>
                </a:extLst>
              </p14:cNvPr>
              <p14:cNvContentPartPr/>
              <p14:nvPr/>
            </p14:nvContentPartPr>
            <p14:xfrm>
              <a:off x="1544309" y="1200769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2274A51-1E4C-8497-828C-D474BCA1D8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90309" y="109276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6B21639-8F08-6C56-5E46-E8FD1D2F3031}"/>
                  </a:ext>
                </a:extLst>
              </p14:cNvPr>
              <p14:cNvContentPartPr/>
              <p14:nvPr/>
            </p14:nvContentPartPr>
            <p14:xfrm>
              <a:off x="1499669" y="1236769"/>
              <a:ext cx="36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6B21639-8F08-6C56-5E46-E8FD1D2F303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9669" y="1056769"/>
                <a:ext cx="18000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B7E388-295C-1F9B-88F1-258A8655BE97}"/>
              </a:ext>
            </a:extLst>
          </p:cNvPr>
          <p:cNvSpPr/>
          <p:nvPr/>
        </p:nvSpPr>
        <p:spPr>
          <a:xfrm>
            <a:off x="1245605" y="2690563"/>
            <a:ext cx="255315" cy="332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00097E1-F8DD-B490-CC98-ACBBC8F977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9896" y="4408624"/>
            <a:ext cx="2911081" cy="218872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14FC6CD-9BB4-0447-347D-E4EFF7DD51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6035" y="2748990"/>
            <a:ext cx="3020605" cy="230105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2C1FEC7-28E0-17CE-BF55-D3A7248190A5}"/>
              </a:ext>
            </a:extLst>
          </p:cNvPr>
          <p:cNvSpPr txBox="1"/>
          <p:nvPr/>
        </p:nvSpPr>
        <p:spPr>
          <a:xfrm>
            <a:off x="1122400" y="2348880"/>
            <a:ext cx="2232248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Original Spectrum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4814E60-48E5-FFC8-D639-274008526B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856" y="2748990"/>
            <a:ext cx="2976864" cy="23107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6F43D0-DCD2-5907-A121-34BC081405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59898" y="1474368"/>
            <a:ext cx="2911080" cy="22426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FCB7A2-84DE-4AAF-A612-7BF2C6D0E05C}"/>
              </a:ext>
            </a:extLst>
          </p:cNvPr>
          <p:cNvSpPr txBox="1"/>
          <p:nvPr/>
        </p:nvSpPr>
        <p:spPr>
          <a:xfrm>
            <a:off x="6173574" y="1094000"/>
            <a:ext cx="1224136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Periodic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E9CC7C-69D7-4507-CC00-52B9E45B4091}"/>
              </a:ext>
            </a:extLst>
          </p:cNvPr>
          <p:cNvSpPr txBox="1"/>
          <p:nvPr/>
        </p:nvSpPr>
        <p:spPr>
          <a:xfrm>
            <a:off x="6101566" y="4045496"/>
            <a:ext cx="1368151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Aperiodic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E451EC-03A8-5BA0-B103-8C4629C173FB}"/>
              </a:ext>
            </a:extLst>
          </p:cNvPr>
          <p:cNvSpPr txBox="1"/>
          <p:nvPr/>
        </p:nvSpPr>
        <p:spPr>
          <a:xfrm>
            <a:off x="9655441" y="2352629"/>
            <a:ext cx="1506687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Full Model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FA00E3-5949-AED5-A670-D29501EE6DF0}"/>
              </a:ext>
            </a:extLst>
          </p:cNvPr>
          <p:cNvSpPr txBox="1"/>
          <p:nvPr/>
        </p:nvSpPr>
        <p:spPr>
          <a:xfrm>
            <a:off x="10374857" y="6021291"/>
            <a:ext cx="1728192" cy="4308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Frequency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(Hz)</a:t>
            </a:r>
          </a:p>
          <a:p>
            <a:pPr algn="l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Power (log(Power))</a:t>
            </a:r>
            <a:endParaRPr lang="ko-KR" altLang="en-US" sz="1100" b="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ECE7EF5-F835-8517-B2D7-25447278EB6C}"/>
              </a:ext>
            </a:extLst>
          </p:cNvPr>
          <p:cNvCxnSpPr>
            <a:cxnSpLocks/>
          </p:cNvCxnSpPr>
          <p:nvPr/>
        </p:nvCxnSpPr>
        <p:spPr>
          <a:xfrm flipV="1">
            <a:off x="3935760" y="2800932"/>
            <a:ext cx="737248" cy="62806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D1BCD30-8B46-26D0-09AD-AB42791A304A}"/>
              </a:ext>
            </a:extLst>
          </p:cNvPr>
          <p:cNvCxnSpPr>
            <a:cxnSpLocks/>
          </p:cNvCxnSpPr>
          <p:nvPr/>
        </p:nvCxnSpPr>
        <p:spPr>
          <a:xfrm>
            <a:off x="3880294" y="4221088"/>
            <a:ext cx="739425" cy="68213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4D38DAC-60BA-4581-2E0E-FDF3CACC4E39}"/>
              </a:ext>
            </a:extLst>
          </p:cNvPr>
          <p:cNvSpPr txBox="1"/>
          <p:nvPr/>
        </p:nvSpPr>
        <p:spPr>
          <a:xfrm>
            <a:off x="3791744" y="3645024"/>
            <a:ext cx="1132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Separation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13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130622"/>
            <a:ext cx="11809312" cy="490066"/>
          </a:xfrm>
        </p:spPr>
        <p:txBody>
          <a:bodyPr/>
          <a:lstStyle/>
          <a:p>
            <a:pPr algn="l"/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Final Works</a:t>
            </a:r>
            <a:endParaRPr lang="ko-KR" altLang="en-US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CAEA7DE-011C-87F7-5D7E-505F8483234A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6">
            <a:extLst>
              <a:ext uri="{FF2B5EF4-FFF2-40B4-BE49-F238E27FC236}">
                <a16:creationId xmlns:a16="http://schemas.microsoft.com/office/drawing/2014/main" id="{3D917E2A-D706-1EA0-12A0-B924D99F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0536" y="6550009"/>
            <a:ext cx="689695" cy="274301"/>
          </a:xfrm>
        </p:spPr>
        <p:txBody>
          <a:bodyPr/>
          <a:lstStyle/>
          <a:p>
            <a:fld id="{D7BDA936-370C-4275-9111-5C3776438B36}" type="slidenum">
              <a:rPr lang="en-US" altLang="ko-KR" smtClean="0"/>
              <a:pPr/>
              <a:t>13</a:t>
            </a:fld>
            <a:r>
              <a:rPr lang="en-US" altLang="ko-KR" dirty="0"/>
              <a:t> </a:t>
            </a:r>
          </a:p>
        </p:txBody>
      </p:sp>
      <p:sp>
        <p:nvSpPr>
          <p:cNvPr id="10" name="바닥글 개체 틀 5">
            <a:extLst>
              <a:ext uri="{FF2B5EF4-FFF2-40B4-BE49-F238E27FC236}">
                <a16:creationId xmlns:a16="http://schemas.microsoft.com/office/drawing/2014/main" id="{1BC498FA-0390-5D7F-AADD-5345A9F4D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712624" y="6546817"/>
            <a:ext cx="689695" cy="274302"/>
          </a:xfrm>
        </p:spPr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E5DE4A-4351-975D-C16F-C55C436DB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50" y="2763995"/>
            <a:ext cx="3056051" cy="23108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4D35A4-5CCD-003D-2260-C142EB03B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6" y="4421144"/>
            <a:ext cx="2806919" cy="222053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1F8CE69-01BC-306A-1CC8-8D1889EB5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950" y="2763301"/>
            <a:ext cx="3056051" cy="230616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42AC970-265C-4455-8BAD-559C003C2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896" y="1525391"/>
            <a:ext cx="2788710" cy="21916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3FA7D16-6357-892A-74FE-2BE3F3B9BF4D}"/>
              </a:ext>
            </a:extLst>
          </p:cNvPr>
          <p:cNvSpPr txBox="1"/>
          <p:nvPr/>
        </p:nvSpPr>
        <p:spPr>
          <a:xfrm>
            <a:off x="353495" y="759770"/>
            <a:ext cx="4659709" cy="119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8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</a:t>
            </a:r>
            <a:r>
              <a:rPr lang="ko-KR" altLang="en-US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rat model</a:t>
            </a:r>
            <a:endParaRPr lang="en-US" altLang="ko-KR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Beta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Band Oscillations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485946-FD3B-5C66-4FEC-5054EF7102B4}"/>
              </a:ext>
            </a:extLst>
          </p:cNvPr>
          <p:cNvSpPr txBox="1"/>
          <p:nvPr/>
        </p:nvSpPr>
        <p:spPr>
          <a:xfrm>
            <a:off x="1127448" y="2381121"/>
            <a:ext cx="2232248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Original Spectrum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63BD5B-AF9A-9BA8-ECDD-61F48081C504}"/>
              </a:ext>
            </a:extLst>
          </p:cNvPr>
          <p:cNvSpPr txBox="1"/>
          <p:nvPr/>
        </p:nvSpPr>
        <p:spPr>
          <a:xfrm>
            <a:off x="6058487" y="1122382"/>
            <a:ext cx="1224136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Periodic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E0580F-428B-DE76-DAB3-DC2F372F07F1}"/>
              </a:ext>
            </a:extLst>
          </p:cNvPr>
          <p:cNvSpPr txBox="1"/>
          <p:nvPr/>
        </p:nvSpPr>
        <p:spPr>
          <a:xfrm>
            <a:off x="6058487" y="4077072"/>
            <a:ext cx="1368151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Aperiodic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E1B508-638F-BD3A-14C4-C186F8DD5143}"/>
              </a:ext>
            </a:extLst>
          </p:cNvPr>
          <p:cNvSpPr txBox="1"/>
          <p:nvPr/>
        </p:nvSpPr>
        <p:spPr>
          <a:xfrm>
            <a:off x="9629873" y="2400822"/>
            <a:ext cx="1506687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Full Model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F4FFA6-5FB0-06E6-48AC-E26306411AA0}"/>
              </a:ext>
            </a:extLst>
          </p:cNvPr>
          <p:cNvSpPr txBox="1"/>
          <p:nvPr/>
        </p:nvSpPr>
        <p:spPr>
          <a:xfrm>
            <a:off x="10374857" y="6021291"/>
            <a:ext cx="1728192" cy="4308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Frequency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(Hz)</a:t>
            </a:r>
          </a:p>
          <a:p>
            <a:pPr algn="l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Power (log(Power))</a:t>
            </a:r>
            <a:endParaRPr lang="ko-KR" altLang="en-US" sz="1100" b="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3D7086C-9CA0-4D88-A3B8-1F84DED5E9B7}"/>
              </a:ext>
            </a:extLst>
          </p:cNvPr>
          <p:cNvCxnSpPr>
            <a:cxnSpLocks/>
          </p:cNvCxnSpPr>
          <p:nvPr/>
        </p:nvCxnSpPr>
        <p:spPr>
          <a:xfrm flipV="1">
            <a:off x="3935760" y="2800932"/>
            <a:ext cx="737248" cy="62806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6877E72-0EBC-8736-1FAB-A9F1B3BBC188}"/>
              </a:ext>
            </a:extLst>
          </p:cNvPr>
          <p:cNvCxnSpPr>
            <a:cxnSpLocks/>
          </p:cNvCxnSpPr>
          <p:nvPr/>
        </p:nvCxnSpPr>
        <p:spPr>
          <a:xfrm>
            <a:off x="3880294" y="4221088"/>
            <a:ext cx="739425" cy="68213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EC56F2D-6F2C-F33E-8E5E-B811B05C9BE0}"/>
              </a:ext>
            </a:extLst>
          </p:cNvPr>
          <p:cNvSpPr txBox="1"/>
          <p:nvPr/>
        </p:nvSpPr>
        <p:spPr>
          <a:xfrm>
            <a:off x="3791744" y="3645024"/>
            <a:ext cx="1132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Separation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54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130622"/>
            <a:ext cx="11809312" cy="490066"/>
          </a:xfrm>
        </p:spPr>
        <p:txBody>
          <a:bodyPr/>
          <a:lstStyle/>
          <a:p>
            <a:pPr algn="l"/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Final Works</a:t>
            </a:r>
            <a:endParaRPr lang="ko-KR" altLang="en-US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CAEA7DE-011C-87F7-5D7E-505F8483234A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A4253-7129-65E0-A05D-9EF005789C0D}"/>
              </a:ext>
            </a:extLst>
          </p:cNvPr>
          <p:cNvSpPr txBox="1"/>
          <p:nvPr/>
        </p:nvSpPr>
        <p:spPr>
          <a:xfrm>
            <a:off x="839416" y="975366"/>
            <a:ext cx="4855082" cy="676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8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Normal rat model </a:t>
            </a:r>
            <a:endParaRPr lang="en-US" altLang="ko-KR" sz="1600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슬라이드 번호 개체 틀 6">
            <a:extLst>
              <a:ext uri="{FF2B5EF4-FFF2-40B4-BE49-F238E27FC236}">
                <a16:creationId xmlns:a16="http://schemas.microsoft.com/office/drawing/2014/main" id="{3D917E2A-D706-1EA0-12A0-B924D99F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0536" y="6550009"/>
            <a:ext cx="689695" cy="274301"/>
          </a:xfrm>
        </p:spPr>
        <p:txBody>
          <a:bodyPr/>
          <a:lstStyle/>
          <a:p>
            <a:fld id="{D7BDA936-370C-4275-9111-5C3776438B36}" type="slidenum">
              <a:rPr lang="en-US" altLang="ko-KR" smtClean="0"/>
              <a:pPr/>
              <a:t>14</a:t>
            </a:fld>
            <a:r>
              <a:rPr lang="en-US" altLang="ko-KR" dirty="0"/>
              <a:t> </a:t>
            </a:r>
          </a:p>
        </p:txBody>
      </p:sp>
      <p:sp>
        <p:nvSpPr>
          <p:cNvPr id="10" name="바닥글 개체 틀 5">
            <a:extLst>
              <a:ext uri="{FF2B5EF4-FFF2-40B4-BE49-F238E27FC236}">
                <a16:creationId xmlns:a16="http://schemas.microsoft.com/office/drawing/2014/main" id="{1BC498FA-0390-5D7F-AADD-5345A9F4D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712624" y="6546817"/>
            <a:ext cx="689695" cy="274302"/>
          </a:xfrm>
        </p:spPr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F6CAC-457F-DA8E-6E70-1788EB4700BF}"/>
              </a:ext>
            </a:extLst>
          </p:cNvPr>
          <p:cNvSpPr txBox="1"/>
          <p:nvPr/>
        </p:nvSpPr>
        <p:spPr>
          <a:xfrm>
            <a:off x="6260827" y="975366"/>
            <a:ext cx="4659709" cy="676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8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</a:t>
            </a:r>
            <a:r>
              <a:rPr lang="ko-KR" altLang="en-US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rat model </a:t>
            </a:r>
            <a:endParaRPr lang="ko-KR" altLang="en-US" sz="2400" b="0" dirty="0">
              <a:solidFill>
                <a:srgbClr val="0065A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983B52F-D16D-B08D-5A14-D706DAC509FB}"/>
                  </a:ext>
                </a:extLst>
              </p14:cNvPr>
              <p14:cNvContentPartPr/>
              <p14:nvPr/>
            </p14:nvContentPartPr>
            <p14:xfrm>
              <a:off x="6788944" y="1191049"/>
              <a:ext cx="96120" cy="46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983B52F-D16D-B08D-5A14-D706DAC509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4944" y="1083409"/>
                <a:ext cx="2037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94D3617-89CF-8872-0F2E-E577508C2A25}"/>
                  </a:ext>
                </a:extLst>
              </p14:cNvPr>
              <p14:cNvContentPartPr/>
              <p14:nvPr/>
            </p14:nvContentPartPr>
            <p14:xfrm>
              <a:off x="6797584" y="1200769"/>
              <a:ext cx="979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94D3617-89CF-8872-0F2E-E577508C2A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43584" y="1093129"/>
                <a:ext cx="205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2274A51-1E4C-8497-828C-D474BCA1D886}"/>
                  </a:ext>
                </a:extLst>
              </p14:cNvPr>
              <p14:cNvContentPartPr/>
              <p14:nvPr/>
            </p14:nvContentPartPr>
            <p14:xfrm>
              <a:off x="6821704" y="1200769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2274A51-1E4C-8497-828C-D474BCA1D8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67704" y="109312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6B21639-8F08-6C56-5E46-E8FD1D2F3031}"/>
                  </a:ext>
                </a:extLst>
              </p14:cNvPr>
              <p14:cNvContentPartPr/>
              <p14:nvPr/>
            </p14:nvContentPartPr>
            <p14:xfrm>
              <a:off x="6777064" y="1236769"/>
              <a:ext cx="36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6B21639-8F08-6C56-5E46-E8FD1D2F30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87424" y="1057129"/>
                <a:ext cx="18000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557697EA-4C81-51D5-399B-7D94B1DB5C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6040" y="1988840"/>
            <a:ext cx="4176464" cy="32822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1EBCEF-410C-5324-58A1-936E142EB8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392" y="2028233"/>
            <a:ext cx="4248472" cy="32729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9EC423-76A2-8A10-3E3B-C4444CA0802D}"/>
              </a:ext>
            </a:extLst>
          </p:cNvPr>
          <p:cNvSpPr txBox="1"/>
          <p:nvPr/>
        </p:nvSpPr>
        <p:spPr>
          <a:xfrm>
            <a:off x="2351584" y="5482524"/>
            <a:ext cx="1224136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Periodic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29FCFE-0F91-3882-9830-F3B1DE5D4255}"/>
              </a:ext>
            </a:extLst>
          </p:cNvPr>
          <p:cNvSpPr txBox="1"/>
          <p:nvPr/>
        </p:nvSpPr>
        <p:spPr>
          <a:xfrm>
            <a:off x="8184232" y="5482524"/>
            <a:ext cx="1224136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Periodic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6AAF25-4CC1-999F-65B6-C14091C705D0}"/>
              </a:ext>
            </a:extLst>
          </p:cNvPr>
          <p:cNvSpPr txBox="1"/>
          <p:nvPr/>
        </p:nvSpPr>
        <p:spPr>
          <a:xfrm>
            <a:off x="10374857" y="6021291"/>
            <a:ext cx="1728192" cy="4308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Frequency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(Hz)</a:t>
            </a:r>
          </a:p>
          <a:p>
            <a:pPr algn="l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Power (log(Power))</a:t>
            </a:r>
            <a:endParaRPr lang="ko-KR" altLang="en-US" sz="1100" b="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715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130622"/>
            <a:ext cx="11809312" cy="490066"/>
          </a:xfrm>
        </p:spPr>
        <p:txBody>
          <a:bodyPr/>
          <a:lstStyle/>
          <a:p>
            <a:pPr algn="l"/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Final Works</a:t>
            </a:r>
            <a:endParaRPr lang="ko-KR" altLang="en-US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CAEA7DE-011C-87F7-5D7E-505F8483234A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A4253-7129-65E0-A05D-9EF005789C0D}"/>
              </a:ext>
            </a:extLst>
          </p:cNvPr>
          <p:cNvSpPr txBox="1"/>
          <p:nvPr/>
        </p:nvSpPr>
        <p:spPr>
          <a:xfrm>
            <a:off x="839416" y="975366"/>
            <a:ext cx="4855082" cy="676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8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Normal rat model </a:t>
            </a:r>
            <a:endParaRPr lang="en-US" altLang="ko-KR" sz="1600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슬라이드 번호 개체 틀 6">
            <a:extLst>
              <a:ext uri="{FF2B5EF4-FFF2-40B4-BE49-F238E27FC236}">
                <a16:creationId xmlns:a16="http://schemas.microsoft.com/office/drawing/2014/main" id="{3D917E2A-D706-1EA0-12A0-B924D99F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0536" y="6550009"/>
            <a:ext cx="689695" cy="274301"/>
          </a:xfrm>
        </p:spPr>
        <p:txBody>
          <a:bodyPr/>
          <a:lstStyle/>
          <a:p>
            <a:fld id="{D7BDA936-370C-4275-9111-5C3776438B36}" type="slidenum">
              <a:rPr lang="en-US" altLang="ko-KR" smtClean="0"/>
              <a:pPr/>
              <a:t>15</a:t>
            </a:fld>
            <a:r>
              <a:rPr lang="en-US" altLang="ko-KR" dirty="0"/>
              <a:t> </a:t>
            </a:r>
          </a:p>
        </p:txBody>
      </p:sp>
      <p:sp>
        <p:nvSpPr>
          <p:cNvPr id="10" name="바닥글 개체 틀 5">
            <a:extLst>
              <a:ext uri="{FF2B5EF4-FFF2-40B4-BE49-F238E27FC236}">
                <a16:creationId xmlns:a16="http://schemas.microsoft.com/office/drawing/2014/main" id="{1BC498FA-0390-5D7F-AADD-5345A9F4D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712624" y="6546817"/>
            <a:ext cx="689695" cy="274302"/>
          </a:xfrm>
        </p:spPr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F6CAC-457F-DA8E-6E70-1788EB4700BF}"/>
              </a:ext>
            </a:extLst>
          </p:cNvPr>
          <p:cNvSpPr txBox="1"/>
          <p:nvPr/>
        </p:nvSpPr>
        <p:spPr>
          <a:xfrm>
            <a:off x="6260827" y="975366"/>
            <a:ext cx="4659709" cy="676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8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</a:t>
            </a:r>
            <a:r>
              <a:rPr lang="ko-KR" altLang="en-US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rat model</a:t>
            </a:r>
            <a:endParaRPr lang="ko-KR" altLang="en-US" sz="2400" b="0" dirty="0">
              <a:solidFill>
                <a:srgbClr val="0065A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983B52F-D16D-B08D-5A14-D706DAC509FB}"/>
                  </a:ext>
                </a:extLst>
              </p14:cNvPr>
              <p14:cNvContentPartPr/>
              <p14:nvPr/>
            </p14:nvContentPartPr>
            <p14:xfrm>
              <a:off x="6788944" y="1191049"/>
              <a:ext cx="96120" cy="46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983B52F-D16D-B08D-5A14-D706DAC509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4944" y="1083409"/>
                <a:ext cx="2037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94D3617-89CF-8872-0F2E-E577508C2A25}"/>
                  </a:ext>
                </a:extLst>
              </p14:cNvPr>
              <p14:cNvContentPartPr/>
              <p14:nvPr/>
            </p14:nvContentPartPr>
            <p14:xfrm>
              <a:off x="6797584" y="1200769"/>
              <a:ext cx="979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94D3617-89CF-8872-0F2E-E577508C2A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43584" y="1093129"/>
                <a:ext cx="205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2274A51-1E4C-8497-828C-D474BCA1D886}"/>
                  </a:ext>
                </a:extLst>
              </p14:cNvPr>
              <p14:cNvContentPartPr/>
              <p14:nvPr/>
            </p14:nvContentPartPr>
            <p14:xfrm>
              <a:off x="6821704" y="1200769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2274A51-1E4C-8497-828C-D474BCA1D8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67704" y="109312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6B21639-8F08-6C56-5E46-E8FD1D2F3031}"/>
                  </a:ext>
                </a:extLst>
              </p14:cNvPr>
              <p14:cNvContentPartPr/>
              <p14:nvPr/>
            </p14:nvContentPartPr>
            <p14:xfrm>
              <a:off x="6777064" y="1236769"/>
              <a:ext cx="36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6B21639-8F08-6C56-5E46-E8FD1D2F30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87424" y="1057129"/>
                <a:ext cx="18000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92461782-647E-9823-A534-A020993142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3931" y="2023404"/>
            <a:ext cx="4378573" cy="33041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5F509A-2122-9570-F638-CB94A849B2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392" y="2044578"/>
            <a:ext cx="4248472" cy="32364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504E70-9809-E115-759D-31DB3067886C}"/>
              </a:ext>
            </a:extLst>
          </p:cNvPr>
          <p:cNvSpPr txBox="1"/>
          <p:nvPr/>
        </p:nvSpPr>
        <p:spPr>
          <a:xfrm>
            <a:off x="2207568" y="5482524"/>
            <a:ext cx="1506687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Full Model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5953F-5AFF-1CFE-895D-5A23D2C4C5AC}"/>
              </a:ext>
            </a:extLst>
          </p:cNvPr>
          <p:cNvSpPr txBox="1"/>
          <p:nvPr/>
        </p:nvSpPr>
        <p:spPr>
          <a:xfrm>
            <a:off x="8040216" y="5482524"/>
            <a:ext cx="1506687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Full Model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A76F28-4ECF-CF23-C6AC-1DA161080AE8}"/>
              </a:ext>
            </a:extLst>
          </p:cNvPr>
          <p:cNvSpPr txBox="1"/>
          <p:nvPr/>
        </p:nvSpPr>
        <p:spPr>
          <a:xfrm>
            <a:off x="10374857" y="6021291"/>
            <a:ext cx="1728192" cy="4308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Frequency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(Hz)</a:t>
            </a:r>
          </a:p>
          <a:p>
            <a:pPr algn="l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Power (log(Power))</a:t>
            </a:r>
            <a:endParaRPr lang="ko-KR" altLang="en-US" sz="1100" b="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E2EA2BD-3E1B-5709-F63E-9DBA5EEFAC13}"/>
              </a:ext>
            </a:extLst>
          </p:cNvPr>
          <p:cNvCxnSpPr/>
          <p:nvPr/>
        </p:nvCxnSpPr>
        <p:spPr>
          <a:xfrm>
            <a:off x="1991544" y="3429000"/>
            <a:ext cx="0" cy="158417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686F97A-598F-398F-04A3-9BCD9DF097AC}"/>
              </a:ext>
            </a:extLst>
          </p:cNvPr>
          <p:cNvCxnSpPr/>
          <p:nvPr/>
        </p:nvCxnSpPr>
        <p:spPr>
          <a:xfrm>
            <a:off x="3714255" y="4509120"/>
            <a:ext cx="0" cy="50405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ECE59EF-DCDE-B4DC-A415-06259F68CDC4}"/>
              </a:ext>
            </a:extLst>
          </p:cNvPr>
          <p:cNvSpPr txBox="1"/>
          <p:nvPr/>
        </p:nvSpPr>
        <p:spPr>
          <a:xfrm>
            <a:off x="2522232" y="4139788"/>
            <a:ext cx="36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53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9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0"/>
              <p:cNvSpPr>
                <a:spLocks noGrp="1"/>
              </p:cNvSpPr>
              <p:nvPr>
                <p:ph idx="4294967295"/>
              </p:nvPr>
            </p:nvSpPr>
            <p:spPr>
              <a:xfrm>
                <a:off x="645105" y="1020743"/>
                <a:ext cx="10873208" cy="5792633"/>
              </a:xfrm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ko-KR" sz="2500" b="1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Summary of Previous Works</a:t>
                </a:r>
              </a:p>
              <a:p>
                <a:pPr lvl="2">
                  <a:lnSpc>
                    <a:spcPct val="13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Spike </a:t>
                </a:r>
                <a:r>
                  <a:rPr lang="en-US" altLang="ko-KR" sz="18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&amp;</a:t>
                </a: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 LFP </a:t>
                </a:r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Local Field Potential</a:t>
                </a:r>
              </a:p>
              <a:p>
                <a:pPr lvl="2">
                  <a:lnSpc>
                    <a:spcPct val="13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DSP</a:t>
                </a:r>
                <a:r>
                  <a:rPr lang="en-US" altLang="ko-KR" sz="2000" dirty="0">
                    <a:solidFill>
                      <a:schemeClr val="bg1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Digital Signal Processing</a:t>
                </a:r>
              </a:p>
              <a:p>
                <a:pPr lvl="2">
                  <a:lnSpc>
                    <a:spcPct val="13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FFT  </a:t>
                </a:r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Fast Fourier Transform</a:t>
                </a: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 </a:t>
                </a:r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돋움" panose="020B0604000101010101" pitchFamily="50" charset="-127"/>
                </a:endParaRPr>
              </a:p>
              <a:p>
                <a:pPr lvl="2">
                  <a:lnSpc>
                    <a:spcPct val="13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PSD</a:t>
                </a:r>
                <a:r>
                  <a:rPr lang="en-US" altLang="ko-KR" sz="2000" dirty="0">
                    <a:solidFill>
                      <a:schemeClr val="bg1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Power Spectral Density</a:t>
                </a: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endParaRPr lang="en-US" altLang="ko-KR" sz="1400" b="1" dirty="0"/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ko-KR" sz="2500" b="1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Last Week </a:t>
                </a:r>
                <a:r>
                  <a:rPr lang="en-US" altLang="ko-KR" sz="2300" b="1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&amp;</a:t>
                </a:r>
                <a:r>
                  <a:rPr lang="en-US" altLang="ko-KR" sz="2500" b="1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This Week</a:t>
                </a:r>
              </a:p>
              <a:p>
                <a:pPr lvl="2">
                  <a:lnSpc>
                    <a:spcPct val="13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FFT </a:t>
                </a:r>
                <a:r>
                  <a:rPr lang="en-US" altLang="ko-KR" sz="1700" dirty="0">
                    <a:solidFill>
                      <a:schemeClr val="bg1">
                        <a:lumMod val="6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vs</a:t>
                </a: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 Welch’s</a:t>
                </a:r>
                <a:r>
                  <a:rPr lang="ko-KR" altLang="en-US" sz="20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Method</a:t>
                </a:r>
                <a:endParaRPr lang="en-US" altLang="ko-KR" sz="24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vl="2">
                  <a:lnSpc>
                    <a:spcPct val="13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FOOOF Algorithm </a:t>
                </a:r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Fitting Oscillations and One-Over-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  <a:cs typeface="함초롬돋움" panose="020B0604000101010101" pitchFamily="50" charset="-127"/>
                      </a:rPr>
                      <m:t>𝑓</m:t>
                    </m:r>
                  </m:oMath>
                </a14:m>
                <a:endParaRPr lang="en-US" altLang="ko-KR" dirty="0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함초롬돋움" panose="020B0604000101010101" pitchFamily="50" charset="-127"/>
                </a:endParaRPr>
              </a:p>
              <a:p>
                <a:pPr lvl="2">
                  <a:lnSpc>
                    <a:spcPct val="13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Aperiodic </a:t>
                </a:r>
                <a:r>
                  <a:rPr lang="en-US" altLang="ko-KR" sz="18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&amp;</a:t>
                </a: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 Periodic</a:t>
                </a:r>
              </a:p>
              <a:p>
                <a:pPr lvl="2">
                  <a:lnSpc>
                    <a:spcPct val="13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함초롬돋움" panose="020B0604000101010101" pitchFamily="50" charset="-127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ko-KR" sz="2500" b="1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함초롬돋움" panose="020B0604000101010101" pitchFamily="50" charset="-127"/>
                  </a:rPr>
                  <a:t>Final Works</a:t>
                </a:r>
                <a:endParaRPr lang="en-US" altLang="ko-KR" sz="25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돋움" panose="020B0604000101010101" pitchFamily="50" charset="-127"/>
                </a:endParaRPr>
              </a:p>
              <a:p>
                <a:pPr lvl="2">
                  <a:lnSpc>
                    <a:spcPct val="13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Plotting </a:t>
                </a:r>
                <a:r>
                  <a:rPr lang="en-US" altLang="ko-KR" sz="18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&amp;</a:t>
                </a: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함초롬돋움" panose="020B0604000101010101" pitchFamily="50" charset="-127"/>
                  </a:rPr>
                  <a:t> Comparison</a:t>
                </a:r>
              </a:p>
              <a:p>
                <a:pPr lvl="2">
                  <a:lnSpc>
                    <a:spcPct val="13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1" name="내용 개체 틀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645105" y="1020743"/>
                <a:ext cx="10873208" cy="5792633"/>
              </a:xfrm>
              <a:blipFill>
                <a:blip r:embed="rId3"/>
                <a:stretch>
                  <a:fillRect l="-8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078635" y="198472"/>
            <a:ext cx="2026950" cy="507577"/>
          </a:xfrm>
        </p:spPr>
        <p:txBody>
          <a:bodyPr/>
          <a:lstStyle/>
          <a:p>
            <a:r>
              <a:rPr lang="en-US" altLang="ko-KR" sz="3200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</a:t>
            </a:r>
            <a:endParaRPr lang="ko-KR" altLang="en-US" sz="3200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BE6BCF6-1211-837F-73D4-728A3B5AF55F}"/>
              </a:ext>
            </a:extLst>
          </p:cNvPr>
          <p:cNvCxnSpPr>
            <a:cxnSpLocks/>
          </p:cNvCxnSpPr>
          <p:nvPr/>
        </p:nvCxnSpPr>
        <p:spPr>
          <a:xfrm>
            <a:off x="5149171" y="756606"/>
            <a:ext cx="1893659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6">
            <a:extLst>
              <a:ext uri="{FF2B5EF4-FFF2-40B4-BE49-F238E27FC236}">
                <a16:creationId xmlns:a16="http://schemas.microsoft.com/office/drawing/2014/main" id="{0DB03D61-D29B-4AEE-41F4-DDC6887F8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0536" y="6550009"/>
            <a:ext cx="689695" cy="274301"/>
          </a:xfrm>
        </p:spPr>
        <p:txBody>
          <a:bodyPr/>
          <a:lstStyle/>
          <a:p>
            <a:fld id="{D7BDA936-370C-4275-9111-5C3776438B36}" type="slidenum">
              <a:rPr lang="en-US" altLang="ko-KR" smtClean="0"/>
              <a:pPr/>
              <a:t>2</a:t>
            </a:fld>
            <a:r>
              <a:rPr lang="en-US" altLang="ko-KR" dirty="0"/>
              <a:t> </a:t>
            </a:r>
          </a:p>
        </p:txBody>
      </p:sp>
      <p:sp>
        <p:nvSpPr>
          <p:cNvPr id="16" name="바닥글 개체 틀 5">
            <a:extLst>
              <a:ext uri="{FF2B5EF4-FFF2-40B4-BE49-F238E27FC236}">
                <a16:creationId xmlns:a16="http://schemas.microsoft.com/office/drawing/2014/main" id="{DF74213B-7976-6474-DDFB-5F40C6D6B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712624" y="6546817"/>
            <a:ext cx="689695" cy="274302"/>
          </a:xfrm>
        </p:spPr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08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535040"/>
            <a:ext cx="10363200" cy="1470025"/>
          </a:xfrm>
        </p:spPr>
        <p:txBody>
          <a:bodyPr/>
          <a:lstStyle/>
          <a:p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Summary of Previous Works</a:t>
            </a:r>
            <a:endParaRPr lang="ko-KR" altLang="en-US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113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130622"/>
            <a:ext cx="11809312" cy="490066"/>
          </a:xfrm>
        </p:spPr>
        <p:txBody>
          <a:bodyPr/>
          <a:lstStyle/>
          <a:p>
            <a:pPr algn="l"/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Summary of Previous Works</a:t>
            </a:r>
            <a:endParaRPr lang="ko-KR" altLang="en-US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CAEA7DE-011C-87F7-5D7E-505F8483234A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2657C4F-A26B-23C8-8031-16CDB13E0AE6}"/>
              </a:ext>
            </a:extLst>
          </p:cNvPr>
          <p:cNvSpPr txBox="1"/>
          <p:nvPr/>
        </p:nvSpPr>
        <p:spPr>
          <a:xfrm>
            <a:off x="416621" y="908720"/>
            <a:ext cx="10868798" cy="1834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PD rat model </a:t>
            </a:r>
            <a:r>
              <a:rPr lang="en-US" altLang="ko-KR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Normal rat model</a:t>
            </a:r>
          </a:p>
          <a:p>
            <a:pPr marL="342900" indent="-342900" algn="l">
              <a:lnSpc>
                <a:spcPct val="15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endParaRPr lang="en-US" altLang="ko-KR" sz="500" b="0" dirty="0">
              <a:solidFill>
                <a:srgbClr val="0065A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742950" lvl="1" indent="-285750" algn="l">
              <a:lnSpc>
                <a:spcPct val="15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6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LFP</a:t>
            </a:r>
            <a:r>
              <a:rPr lang="ko-KR" altLang="en-US" sz="16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6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PSD</a:t>
            </a:r>
            <a:r>
              <a:rPr lang="ko-KR" altLang="en-US" sz="16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분석</a:t>
            </a:r>
            <a:r>
              <a:rPr lang="en-US" altLang="ko-KR" sz="16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</a:p>
          <a:p>
            <a:pPr marL="742950" lvl="1" indent="-285750" algn="l">
              <a:lnSpc>
                <a:spcPct val="15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600" b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파킨슨</a:t>
            </a:r>
            <a:r>
              <a:rPr lang="ko-KR" altLang="en-US" sz="16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질병</a:t>
            </a:r>
            <a:r>
              <a:rPr lang="en-US" altLang="ko-KR" sz="16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Parkinson’s disease: PD</a:t>
            </a:r>
            <a:r>
              <a:rPr lang="ko-KR" altLang="en-US" sz="16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유발된 쥐</a:t>
            </a:r>
            <a:endParaRPr lang="en-US" altLang="ko-KR" sz="1600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>
              <a:lnSpc>
                <a:spcPct val="15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6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정상 쥐 뇌파 비교</a:t>
            </a:r>
            <a:endParaRPr lang="en-US" altLang="ko-KR" sz="1600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AA3C376-1775-7F24-5F5A-477753B3A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" t="1829" r="56683" b="6108"/>
          <a:stretch/>
        </p:blipFill>
        <p:spPr>
          <a:xfrm>
            <a:off x="9264352" y="3605832"/>
            <a:ext cx="2853137" cy="2746526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6A9C65-0D30-2264-2E21-C29748A88167}"/>
              </a:ext>
            </a:extLst>
          </p:cNvPr>
          <p:cNvSpPr txBox="1"/>
          <p:nvPr/>
        </p:nvSpPr>
        <p:spPr>
          <a:xfrm>
            <a:off x="186934" y="3123264"/>
            <a:ext cx="2628290" cy="33855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Spike</a:t>
            </a:r>
            <a:r>
              <a:rPr lang="ko-KR" altLang="en-US" sz="13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3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</a:t>
            </a:r>
            <a:r>
              <a:rPr lang="en-US" altLang="ko-KR" sz="1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ocal </a:t>
            </a:r>
            <a:r>
              <a:rPr lang="en-US" altLang="ko-KR" sz="16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</a:t>
            </a:r>
            <a:r>
              <a:rPr lang="en-US" altLang="ko-KR" sz="1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ield </a:t>
            </a:r>
            <a:r>
              <a:rPr lang="en-US" altLang="ko-KR" sz="16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en-US" altLang="ko-KR" sz="1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otential</a:t>
            </a:r>
            <a:endParaRPr lang="ko-KR" altLang="en-US" sz="1300" b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3B3504-FA84-8521-1253-AB9FAF4D5527}"/>
              </a:ext>
            </a:extLst>
          </p:cNvPr>
          <p:cNvSpPr txBox="1"/>
          <p:nvPr/>
        </p:nvSpPr>
        <p:spPr>
          <a:xfrm>
            <a:off x="3238313" y="3123264"/>
            <a:ext cx="2628290" cy="33855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igital</a:t>
            </a:r>
            <a:r>
              <a:rPr lang="ko-KR" altLang="en-US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</a:t>
            </a:r>
            <a:r>
              <a:rPr lang="en-US" altLang="ko-KR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ignal</a:t>
            </a:r>
            <a:r>
              <a:rPr lang="ko-KR" altLang="en-US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en-US" altLang="ko-KR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6911B3-1339-74BB-CD8B-95DA79F42828}"/>
              </a:ext>
            </a:extLst>
          </p:cNvPr>
          <p:cNvSpPr txBox="1"/>
          <p:nvPr/>
        </p:nvSpPr>
        <p:spPr>
          <a:xfrm>
            <a:off x="6325398" y="3123264"/>
            <a:ext cx="2628290" cy="33855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</a:t>
            </a:r>
            <a:r>
              <a:rPr lang="en-US" altLang="ko-KR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ast </a:t>
            </a:r>
            <a:r>
              <a:rPr lang="en-US" altLang="ko-KR" sz="16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</a:t>
            </a:r>
            <a:r>
              <a:rPr lang="en-US" altLang="ko-KR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ourier </a:t>
            </a:r>
            <a:r>
              <a:rPr lang="en-US" altLang="ko-KR" sz="16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</a:t>
            </a:r>
            <a:r>
              <a:rPr lang="en-US" altLang="ko-KR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ransform</a:t>
            </a:r>
            <a:endParaRPr lang="ko-KR" altLang="en-US" sz="1600" b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BC0C54-E52C-1D45-65A9-4C9984879A20}"/>
              </a:ext>
            </a:extLst>
          </p:cNvPr>
          <p:cNvSpPr txBox="1"/>
          <p:nvPr/>
        </p:nvSpPr>
        <p:spPr>
          <a:xfrm>
            <a:off x="9376775" y="3123264"/>
            <a:ext cx="2628290" cy="33855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en-US" altLang="ko-KR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ower </a:t>
            </a:r>
            <a:r>
              <a:rPr lang="en-US" altLang="ko-KR" sz="16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</a:t>
            </a:r>
            <a:r>
              <a:rPr lang="en-US" altLang="ko-KR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pectral </a:t>
            </a:r>
            <a:r>
              <a:rPr lang="en-US" altLang="ko-KR" sz="16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ensity</a:t>
            </a:r>
            <a:endParaRPr lang="ko-KR" altLang="en-US" sz="1600" b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520E58F-A5D2-A69C-E646-F429AFBF7DC5}"/>
              </a:ext>
            </a:extLst>
          </p:cNvPr>
          <p:cNvCxnSpPr>
            <a:cxnSpLocks/>
          </p:cNvCxnSpPr>
          <p:nvPr/>
        </p:nvCxnSpPr>
        <p:spPr>
          <a:xfrm>
            <a:off x="2934680" y="3292541"/>
            <a:ext cx="184177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7" name="슬라이드 번호 개체 틀 6">
            <a:extLst>
              <a:ext uri="{FF2B5EF4-FFF2-40B4-BE49-F238E27FC236}">
                <a16:creationId xmlns:a16="http://schemas.microsoft.com/office/drawing/2014/main" id="{E8E5DF2A-E841-42F3-4B21-A4B42D4C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0536" y="6550009"/>
            <a:ext cx="689695" cy="274301"/>
          </a:xfrm>
        </p:spPr>
        <p:txBody>
          <a:bodyPr/>
          <a:lstStyle/>
          <a:p>
            <a:fld id="{D7BDA936-370C-4275-9111-5C3776438B36}" type="slidenum">
              <a:rPr lang="en-US" altLang="ko-KR" smtClean="0"/>
              <a:pPr/>
              <a:t>4</a:t>
            </a:fld>
            <a:r>
              <a:rPr lang="en-US" altLang="ko-KR" dirty="0"/>
              <a:t> </a:t>
            </a:r>
          </a:p>
        </p:txBody>
      </p:sp>
      <p:sp>
        <p:nvSpPr>
          <p:cNvPr id="58" name="바닥글 개체 틀 5">
            <a:extLst>
              <a:ext uri="{FF2B5EF4-FFF2-40B4-BE49-F238E27FC236}">
                <a16:creationId xmlns:a16="http://schemas.microsoft.com/office/drawing/2014/main" id="{42D018A7-D31B-1DAE-4D5D-A3577EFBE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712624" y="6546817"/>
            <a:ext cx="689695" cy="274302"/>
          </a:xfrm>
        </p:spPr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5CC6A7-DF91-1188-BE27-CC3F73FBDA7F}"/>
              </a:ext>
            </a:extLst>
          </p:cNvPr>
          <p:cNvCxnSpPr>
            <a:cxnSpLocks/>
          </p:cNvCxnSpPr>
          <p:nvPr/>
        </p:nvCxnSpPr>
        <p:spPr>
          <a:xfrm>
            <a:off x="6003912" y="3292541"/>
            <a:ext cx="184177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3B49377-66F9-BA59-1793-54F402894119}"/>
              </a:ext>
            </a:extLst>
          </p:cNvPr>
          <p:cNvCxnSpPr>
            <a:cxnSpLocks/>
          </p:cNvCxnSpPr>
          <p:nvPr/>
        </p:nvCxnSpPr>
        <p:spPr>
          <a:xfrm>
            <a:off x="9073143" y="3292541"/>
            <a:ext cx="184177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B3A1957-4FC6-3F71-17D4-B0AD22959F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4511" y="3605833"/>
            <a:ext cx="2853137" cy="2746525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CDBD67-80A2-09CD-920E-02C9DAD2D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0183" y="3605833"/>
            <a:ext cx="2924550" cy="2746524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18B270-F9CB-F9D9-F95B-C4CE6FA9C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268" y="3605833"/>
            <a:ext cx="2924550" cy="2746524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3FDB1A-230A-95B4-A86F-CFD198910F35}"/>
              </a:ext>
            </a:extLst>
          </p:cNvPr>
          <p:cNvSpPr/>
          <p:nvPr/>
        </p:nvSpPr>
        <p:spPr>
          <a:xfrm>
            <a:off x="3998803" y="3605832"/>
            <a:ext cx="1017077" cy="2577114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BA24563-61F1-D37B-F2B3-88F814BD16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8028"/>
          <a:stretch/>
        </p:blipFill>
        <p:spPr>
          <a:xfrm>
            <a:off x="6364741" y="985046"/>
            <a:ext cx="2220360" cy="1844467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E3030BF-9725-4F7D-DDA1-B34C25768298}"/>
              </a:ext>
            </a:extLst>
          </p:cNvPr>
          <p:cNvSpPr/>
          <p:nvPr/>
        </p:nvSpPr>
        <p:spPr>
          <a:xfrm>
            <a:off x="9372220" y="3650945"/>
            <a:ext cx="190635" cy="183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0C7F41-F7ED-382C-9415-902C7C253CF8}"/>
              </a:ext>
            </a:extLst>
          </p:cNvPr>
          <p:cNvSpPr/>
          <p:nvPr/>
        </p:nvSpPr>
        <p:spPr>
          <a:xfrm>
            <a:off x="6325398" y="1513448"/>
            <a:ext cx="706706" cy="2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55DBCC-7535-EA98-7F6C-4AC279F15DF1}"/>
              </a:ext>
            </a:extLst>
          </p:cNvPr>
          <p:cNvSpPr/>
          <p:nvPr/>
        </p:nvSpPr>
        <p:spPr>
          <a:xfrm>
            <a:off x="8400257" y="1105064"/>
            <a:ext cx="553432" cy="408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923DD08-F575-BD88-DE3C-71B17023EDD5}"/>
              </a:ext>
            </a:extLst>
          </p:cNvPr>
          <p:cNvSpPr/>
          <p:nvPr/>
        </p:nvSpPr>
        <p:spPr>
          <a:xfrm>
            <a:off x="7951662" y="1605404"/>
            <a:ext cx="1240682" cy="724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3736FAC-B0F4-1270-553D-8F8848616694}"/>
              </a:ext>
            </a:extLst>
          </p:cNvPr>
          <p:cNvSpPr/>
          <p:nvPr/>
        </p:nvSpPr>
        <p:spPr>
          <a:xfrm>
            <a:off x="10949500" y="837524"/>
            <a:ext cx="501012" cy="267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E67584-E437-6853-0158-F06F1E8C97F0}"/>
              </a:ext>
            </a:extLst>
          </p:cNvPr>
          <p:cNvSpPr/>
          <p:nvPr/>
        </p:nvSpPr>
        <p:spPr>
          <a:xfrm>
            <a:off x="9562855" y="809818"/>
            <a:ext cx="501012" cy="267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86D99EC-7F9B-97BB-AA60-2E9CC1384555}"/>
              </a:ext>
            </a:extLst>
          </p:cNvPr>
          <p:cNvSpPr/>
          <p:nvPr/>
        </p:nvSpPr>
        <p:spPr>
          <a:xfrm>
            <a:off x="9562855" y="2330133"/>
            <a:ext cx="501012" cy="267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5099F5-CE11-469A-D4DE-E85C36919BB9}"/>
              </a:ext>
            </a:extLst>
          </p:cNvPr>
          <p:cNvSpPr/>
          <p:nvPr/>
        </p:nvSpPr>
        <p:spPr>
          <a:xfrm>
            <a:off x="10753156" y="2319719"/>
            <a:ext cx="1103484" cy="389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71C812-99EF-7E34-AD1C-4709CA1416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0256" y="984314"/>
            <a:ext cx="3600399" cy="1793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6FE145-ACD2-DD22-5859-C83DEFFB0F6C}"/>
              </a:ext>
            </a:extLst>
          </p:cNvPr>
          <p:cNvSpPr txBox="1"/>
          <p:nvPr/>
        </p:nvSpPr>
        <p:spPr>
          <a:xfrm>
            <a:off x="7492903" y="1563223"/>
            <a:ext cx="135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STN </a:t>
            </a:r>
          </a:p>
          <a:p>
            <a:r>
              <a:rPr lang="en-US" altLang="ko-KR" sz="9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(Subthalamic Nucleus)</a:t>
            </a:r>
            <a:endParaRPr lang="ko-KR" altLang="en-US" sz="900" b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54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535040"/>
            <a:ext cx="10363200" cy="1470025"/>
          </a:xfrm>
        </p:spPr>
        <p:txBody>
          <a:bodyPr/>
          <a:lstStyle/>
          <a:p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Last  Week  &amp;  This Week</a:t>
            </a:r>
            <a:endParaRPr lang="ko-KR" altLang="en-US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67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CAEA7DE-011C-87F7-5D7E-505F8483234A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A4253-7129-65E0-A05D-9EF005789C0D}"/>
              </a:ext>
            </a:extLst>
          </p:cNvPr>
          <p:cNvSpPr txBox="1"/>
          <p:nvPr/>
        </p:nvSpPr>
        <p:spPr>
          <a:xfrm>
            <a:off x="749766" y="921576"/>
            <a:ext cx="4855082" cy="169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8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en-US" altLang="ko-KR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ower</a:t>
            </a:r>
            <a:r>
              <a:rPr lang="ko-KR" altLang="en-US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</a:t>
            </a:r>
            <a:r>
              <a:rPr lang="en-US" altLang="ko-KR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pectral</a:t>
            </a:r>
            <a:r>
              <a:rPr lang="ko-KR" altLang="en-US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ensity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PSD</a:t>
            </a:r>
            <a:endParaRPr lang="en-US" altLang="ko-KR" sz="1600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FFT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</a:t>
            </a:r>
            <a:endParaRPr lang="en-US" altLang="ko-KR" b="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Welch’s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Method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</a:t>
            </a:r>
            <a:endParaRPr lang="en-US" altLang="ko-KR" b="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슬라이드 번호 개체 틀 6">
            <a:extLst>
              <a:ext uri="{FF2B5EF4-FFF2-40B4-BE49-F238E27FC236}">
                <a16:creationId xmlns:a16="http://schemas.microsoft.com/office/drawing/2014/main" id="{3D917E2A-D706-1EA0-12A0-B924D99F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0536" y="6550009"/>
            <a:ext cx="689695" cy="274301"/>
          </a:xfrm>
        </p:spPr>
        <p:txBody>
          <a:bodyPr/>
          <a:lstStyle/>
          <a:p>
            <a:fld id="{D7BDA936-370C-4275-9111-5C3776438B36}" type="slidenum">
              <a:rPr lang="en-US" altLang="ko-KR" smtClean="0"/>
              <a:pPr/>
              <a:t>6</a:t>
            </a:fld>
            <a:r>
              <a:rPr lang="en-US" altLang="ko-KR" dirty="0"/>
              <a:t> </a:t>
            </a:r>
          </a:p>
        </p:txBody>
      </p:sp>
      <p:sp>
        <p:nvSpPr>
          <p:cNvPr id="10" name="바닥글 개체 틀 5">
            <a:extLst>
              <a:ext uri="{FF2B5EF4-FFF2-40B4-BE49-F238E27FC236}">
                <a16:creationId xmlns:a16="http://schemas.microsoft.com/office/drawing/2014/main" id="{1BC498FA-0390-5D7F-AADD-5345A9F4D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712624" y="6546817"/>
            <a:ext cx="689695" cy="274302"/>
          </a:xfrm>
        </p:spPr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983B52F-D16D-B08D-5A14-D706DAC509FB}"/>
                  </a:ext>
                </a:extLst>
              </p14:cNvPr>
              <p14:cNvContentPartPr/>
              <p14:nvPr/>
            </p14:nvContentPartPr>
            <p14:xfrm>
              <a:off x="6788944" y="1191049"/>
              <a:ext cx="96120" cy="46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983B52F-D16D-B08D-5A14-D706DAC509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4944" y="1083409"/>
                <a:ext cx="2037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94D3617-89CF-8872-0F2E-E577508C2A25}"/>
                  </a:ext>
                </a:extLst>
              </p14:cNvPr>
              <p14:cNvContentPartPr/>
              <p14:nvPr/>
            </p14:nvContentPartPr>
            <p14:xfrm>
              <a:off x="6797584" y="1200769"/>
              <a:ext cx="979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94D3617-89CF-8872-0F2E-E577508C2A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43584" y="1093129"/>
                <a:ext cx="205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2274A51-1E4C-8497-828C-D474BCA1D886}"/>
                  </a:ext>
                </a:extLst>
              </p14:cNvPr>
              <p14:cNvContentPartPr/>
              <p14:nvPr/>
            </p14:nvContentPartPr>
            <p14:xfrm>
              <a:off x="6821704" y="1200769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2274A51-1E4C-8497-828C-D474BCA1D8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67704" y="109312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6B21639-8F08-6C56-5E46-E8FD1D2F3031}"/>
                  </a:ext>
                </a:extLst>
              </p14:cNvPr>
              <p14:cNvContentPartPr/>
              <p14:nvPr/>
            </p14:nvContentPartPr>
            <p14:xfrm>
              <a:off x="6777064" y="1236769"/>
              <a:ext cx="36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6B21639-8F08-6C56-5E46-E8FD1D2F30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87424" y="1057129"/>
                <a:ext cx="18000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B7E388-295C-1F9B-88F1-258A8655BE97}"/>
              </a:ext>
            </a:extLst>
          </p:cNvPr>
          <p:cNvSpPr/>
          <p:nvPr/>
        </p:nvSpPr>
        <p:spPr>
          <a:xfrm>
            <a:off x="6672064" y="2880097"/>
            <a:ext cx="255315" cy="332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352EC5F7-3D36-4A94-5F53-ED8C5206FF90}"/>
              </a:ext>
            </a:extLst>
          </p:cNvPr>
          <p:cNvSpPr txBox="1">
            <a:spLocks/>
          </p:cNvSpPr>
          <p:nvPr/>
        </p:nvSpPr>
        <p:spPr bwMode="auto">
          <a:xfrm>
            <a:off x="191344" y="130622"/>
            <a:ext cx="11809312" cy="49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kumimoji="0"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Last Week &amp; This Week</a:t>
            </a:r>
            <a:endParaRPr kumimoji="0" lang="ko-KR" altLang="en-US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AD9B4-B6CC-C09A-3905-71948367E2B3}"/>
              </a:ext>
            </a:extLst>
          </p:cNvPr>
          <p:cNvSpPr txBox="1"/>
          <p:nvPr/>
        </p:nvSpPr>
        <p:spPr>
          <a:xfrm>
            <a:off x="749766" y="3176772"/>
            <a:ext cx="6828492" cy="119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8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r>
              <a:rPr lang="en-US" altLang="ko-KR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Welch’s Method</a:t>
            </a:r>
          </a:p>
          <a:p>
            <a:pPr marL="800100" lvl="1" indent="-34290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주파수 </a:t>
            </a: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power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수치를 추정하기 위한 사용 방법</a:t>
            </a:r>
            <a:endParaRPr lang="en-US" altLang="ko-KR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98568E1-6436-792D-3F93-7D202324EF9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0961" r="31150" b="68535"/>
          <a:stretch/>
        </p:blipFill>
        <p:spPr>
          <a:xfrm>
            <a:off x="1397838" y="4450826"/>
            <a:ext cx="4017099" cy="2261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5F5A6A-014C-EA52-AAEB-0A156E445BA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5084" b="11443"/>
          <a:stretch/>
        </p:blipFill>
        <p:spPr>
          <a:xfrm>
            <a:off x="749767" y="5063108"/>
            <a:ext cx="5706274" cy="11762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6E820C1-CED2-5857-9303-ED16E09D944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92976"/>
          <a:stretch/>
        </p:blipFill>
        <p:spPr>
          <a:xfrm>
            <a:off x="1616787" y="4760927"/>
            <a:ext cx="5961471" cy="1545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55AE10C-A5F7-0348-1D04-8CFF6F5BEB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6659" y="3068960"/>
            <a:ext cx="4925965" cy="31704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43FAE0-E1FE-0AC4-F319-7111DE173A74}"/>
              </a:ext>
            </a:extLst>
          </p:cNvPr>
          <p:cNvSpPr txBox="1"/>
          <p:nvPr/>
        </p:nvSpPr>
        <p:spPr>
          <a:xfrm>
            <a:off x="6672064" y="978157"/>
            <a:ext cx="5604845" cy="169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8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r>
              <a:rPr lang="en-US" altLang="ko-KR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FFT 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</a:t>
            </a:r>
            <a:r>
              <a:rPr lang="en-US" altLang="ko-KR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Welch’s Method</a:t>
            </a:r>
            <a:endParaRPr lang="en-US" altLang="ko-KR" sz="1600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비교적</a:t>
            </a: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계산 간단 </a:t>
            </a:r>
            <a:r>
              <a:rPr lang="en-US" altLang="ko-KR" sz="16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FFT</a:t>
            </a:r>
          </a:p>
          <a:p>
            <a:pPr marL="742950" lvl="1" indent="-28575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 감소 </a:t>
            </a:r>
            <a:r>
              <a:rPr lang="en-US" altLang="ko-KR" sz="16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Welch’s</a:t>
            </a:r>
            <a:endParaRPr lang="en-US" altLang="ko-KR" b="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5659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6852849-4A72-A287-68AF-5ECB10EC59E9}"/>
              </a:ext>
            </a:extLst>
          </p:cNvPr>
          <p:cNvSpPr txBox="1"/>
          <p:nvPr/>
        </p:nvSpPr>
        <p:spPr>
          <a:xfrm>
            <a:off x="8396073" y="3255651"/>
            <a:ext cx="1637114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Pwelch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Code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3EE800-236E-8F89-D0E3-F29794627CC0}"/>
              </a:ext>
            </a:extLst>
          </p:cNvPr>
          <p:cNvSpPr txBox="1"/>
          <p:nvPr/>
        </p:nvSpPr>
        <p:spPr>
          <a:xfrm>
            <a:off x="2438531" y="3255651"/>
            <a:ext cx="1241107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FFT Code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45DB1E2-9DC0-2047-2F01-C92A9CA47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516" b="11379"/>
          <a:stretch/>
        </p:blipFill>
        <p:spPr>
          <a:xfrm>
            <a:off x="1038215" y="990928"/>
            <a:ext cx="4041738" cy="2336845"/>
          </a:xfrm>
          <a:prstGeom prst="rect">
            <a:avLst/>
          </a:prstGeom>
          <a:ln w="28575">
            <a:solidFill>
              <a:srgbClr val="4F81BD"/>
            </a:solidFill>
          </a:ln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FD2D2FD-C15C-8D42-6D9C-505B22546D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13" b="2011"/>
          <a:stretch/>
        </p:blipFill>
        <p:spPr>
          <a:xfrm>
            <a:off x="7193761" y="990928"/>
            <a:ext cx="4041738" cy="2336844"/>
          </a:xfrm>
          <a:prstGeom prst="rect">
            <a:avLst/>
          </a:prstGeom>
          <a:ln w="28575">
            <a:solidFill>
              <a:srgbClr val="4F81BD"/>
            </a:solidFill>
          </a:ln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920536" y="6550009"/>
            <a:ext cx="689695" cy="274301"/>
          </a:xfrm>
        </p:spPr>
        <p:txBody>
          <a:bodyPr/>
          <a:lstStyle/>
          <a:p>
            <a:fld id="{D7BDA936-370C-4275-9111-5C3776438B36}" type="slidenum">
              <a:rPr lang="en-US" altLang="ko-KR" smtClean="0"/>
              <a:pPr/>
              <a:t>7</a:t>
            </a:fld>
            <a:r>
              <a:rPr lang="en-US" altLang="ko-KR" dirty="0"/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11712624" y="6546817"/>
            <a:ext cx="689695" cy="274302"/>
          </a:xfrm>
        </p:spPr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130622"/>
            <a:ext cx="11809312" cy="490066"/>
          </a:xfrm>
        </p:spPr>
        <p:txBody>
          <a:bodyPr/>
          <a:lstStyle/>
          <a:p>
            <a:pPr algn="l"/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Last Week &amp; This Week</a:t>
            </a:r>
            <a:endParaRPr lang="ko-KR" altLang="en-US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CAEA7DE-011C-87F7-5D7E-505F8483234A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638DD25-A72A-6489-F6A4-025EDB0DC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214" y="3904532"/>
            <a:ext cx="4041741" cy="2339266"/>
          </a:xfrm>
          <a:prstGeom prst="rect">
            <a:avLst/>
          </a:prstGeom>
          <a:ln w="28575">
            <a:solidFill>
              <a:srgbClr val="4F81BD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27DCC3D-D491-0EF8-44FC-7002C2207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761" y="3905743"/>
            <a:ext cx="4041739" cy="2336845"/>
          </a:xfrm>
          <a:prstGeom prst="rect">
            <a:avLst/>
          </a:prstGeom>
          <a:ln w="28575">
            <a:solidFill>
              <a:srgbClr val="4F81BD"/>
            </a:solidFill>
          </a:ln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9C9DB3B-CF49-8508-9E9F-0B631348823A}"/>
              </a:ext>
            </a:extLst>
          </p:cNvPr>
          <p:cNvCxnSpPr>
            <a:cxnSpLocks/>
          </p:cNvCxnSpPr>
          <p:nvPr/>
        </p:nvCxnSpPr>
        <p:spPr>
          <a:xfrm>
            <a:off x="5344770" y="5074165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87DF1E3-5911-3452-8373-817A29DE9862}"/>
              </a:ext>
            </a:extLst>
          </p:cNvPr>
          <p:cNvSpPr txBox="1"/>
          <p:nvPr/>
        </p:nvSpPr>
        <p:spPr>
          <a:xfrm>
            <a:off x="4935898" y="4701874"/>
            <a:ext cx="2392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Noise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Reduction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4FC10F-0956-FC25-BEC3-F4BF7E314518}"/>
              </a:ext>
            </a:extLst>
          </p:cNvPr>
          <p:cNvSpPr/>
          <p:nvPr/>
        </p:nvSpPr>
        <p:spPr>
          <a:xfrm>
            <a:off x="8273882" y="1255237"/>
            <a:ext cx="720080" cy="23856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4B26039-DE6E-233E-1B62-B164F4D098F2}"/>
              </a:ext>
            </a:extLst>
          </p:cNvPr>
          <p:cNvSpPr/>
          <p:nvPr/>
        </p:nvSpPr>
        <p:spPr>
          <a:xfrm>
            <a:off x="7193760" y="2044540"/>
            <a:ext cx="1944218" cy="23856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41EB2F-C34C-C583-2E67-E8026BAFC009}"/>
              </a:ext>
            </a:extLst>
          </p:cNvPr>
          <p:cNvSpPr/>
          <p:nvPr/>
        </p:nvSpPr>
        <p:spPr>
          <a:xfrm>
            <a:off x="1040863" y="1352483"/>
            <a:ext cx="2408484" cy="23856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7C561EC-8C43-F16C-27E4-9CACE43E4CC3}"/>
              </a:ext>
            </a:extLst>
          </p:cNvPr>
          <p:cNvSpPr/>
          <p:nvPr/>
        </p:nvSpPr>
        <p:spPr>
          <a:xfrm>
            <a:off x="3032188" y="1742590"/>
            <a:ext cx="1398375" cy="23856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779013-A123-DC67-5835-92DEA2B91C0E}"/>
              </a:ext>
            </a:extLst>
          </p:cNvPr>
          <p:cNvSpPr/>
          <p:nvPr/>
        </p:nvSpPr>
        <p:spPr>
          <a:xfrm>
            <a:off x="1038214" y="2732813"/>
            <a:ext cx="2195108" cy="21466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DD90CD-1252-8261-4350-7F896EC31CB4}"/>
              </a:ext>
            </a:extLst>
          </p:cNvPr>
          <p:cNvSpPr/>
          <p:nvPr/>
        </p:nvSpPr>
        <p:spPr>
          <a:xfrm>
            <a:off x="9822486" y="2492896"/>
            <a:ext cx="72008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090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920536" y="6550009"/>
            <a:ext cx="689695" cy="274301"/>
          </a:xfrm>
        </p:spPr>
        <p:txBody>
          <a:bodyPr/>
          <a:lstStyle/>
          <a:p>
            <a:fld id="{D7BDA936-370C-4275-9111-5C3776438B36}" type="slidenum">
              <a:rPr lang="en-US" altLang="ko-KR" smtClean="0"/>
              <a:pPr/>
              <a:t>8</a:t>
            </a:fld>
            <a:r>
              <a:rPr lang="en-US" altLang="ko-KR" dirty="0"/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11712624" y="6546817"/>
            <a:ext cx="689695" cy="274302"/>
          </a:xfrm>
        </p:spPr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130622"/>
            <a:ext cx="11809312" cy="490066"/>
          </a:xfrm>
        </p:spPr>
        <p:txBody>
          <a:bodyPr/>
          <a:lstStyle/>
          <a:p>
            <a:pPr algn="l"/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Last Week &amp; This Week</a:t>
            </a:r>
            <a:endParaRPr lang="ko-KR" altLang="en-US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CAEA7DE-011C-87F7-5D7E-505F8483234A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58B0E8-6476-1DDE-A283-42E33ADB5383}"/>
              </a:ext>
            </a:extLst>
          </p:cNvPr>
          <p:cNvSpPr txBox="1"/>
          <p:nvPr/>
        </p:nvSpPr>
        <p:spPr>
          <a:xfrm>
            <a:off x="119336" y="947913"/>
            <a:ext cx="9145016" cy="169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8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</a:t>
            </a:r>
            <a:r>
              <a:rPr lang="en-US" altLang="ko-KR" sz="2400" b="0" i="0" dirty="0">
                <a:solidFill>
                  <a:srgbClr val="2C3E5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itting 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  <a:r>
              <a:rPr lang="en-US" altLang="ko-KR" sz="2400" b="0" i="0" dirty="0">
                <a:solidFill>
                  <a:srgbClr val="2C3E5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scillations &amp; </a:t>
            </a:r>
            <a:r>
              <a:rPr lang="en-US" altLang="ko-KR" sz="2400" b="0" i="0" dirty="0">
                <a:solidFill>
                  <a:srgbClr val="0065A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  <a:r>
              <a:rPr lang="en-US" altLang="ko-KR" sz="2400" b="0" i="0" dirty="0">
                <a:solidFill>
                  <a:srgbClr val="2C3E5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ne-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  <a:r>
              <a:rPr lang="en-US" altLang="ko-KR" sz="2400" b="0" i="0" dirty="0">
                <a:solidFill>
                  <a:srgbClr val="2C3E5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ver-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</a:t>
            </a:r>
            <a:r>
              <a:rPr lang="en-US" altLang="ko-KR" sz="2400" b="0" dirty="0">
                <a:solidFill>
                  <a:srgbClr val="2C3E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Algorithm</a:t>
            </a:r>
          </a:p>
          <a:p>
            <a:pPr marL="800100" lvl="1" indent="-34290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LFP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Aperiodic </a:t>
            </a:r>
            <a:r>
              <a:rPr lang="en-US" altLang="ko-KR" sz="16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Periodic Components 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분리 </a:t>
            </a:r>
            <a:endParaRPr lang="en-US" altLang="ko-KR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 정확한 분석을 도와주는 알고리즘</a:t>
            </a:r>
            <a:endParaRPr lang="en-US" altLang="ko-KR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9A4CBD-58C6-5105-4B08-85C48EDCD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1" r="3104"/>
          <a:stretch/>
        </p:blipFill>
        <p:spPr>
          <a:xfrm>
            <a:off x="7320136" y="1662679"/>
            <a:ext cx="4392488" cy="1476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0D7875-7DAD-F99D-F08D-ACA669060EB3}"/>
              </a:ext>
            </a:extLst>
          </p:cNvPr>
          <p:cNvSpPr txBox="1"/>
          <p:nvPr/>
        </p:nvSpPr>
        <p:spPr>
          <a:xfrm>
            <a:off x="7327652" y="1233235"/>
            <a:ext cx="439248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Combined   </a:t>
            </a:r>
            <a:r>
              <a:rPr lang="en-US" altLang="ko-KR" sz="1200" b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Separated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2D4E585-972A-8517-C4FC-A89CBBA21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128" y="3646428"/>
            <a:ext cx="3224616" cy="26751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3BC4D07-AB4B-69F9-69F3-EE21B8394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206" y="3606694"/>
            <a:ext cx="3224616" cy="268294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1F65B3C-2ED8-D707-988B-FECF6CA1CDC3}"/>
              </a:ext>
            </a:extLst>
          </p:cNvPr>
          <p:cNvSpPr txBox="1"/>
          <p:nvPr/>
        </p:nvSpPr>
        <p:spPr>
          <a:xfrm>
            <a:off x="119336" y="3429000"/>
            <a:ext cx="4176464" cy="119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8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Periodic</a:t>
            </a:r>
            <a:r>
              <a:rPr lang="en-US" altLang="ko-KR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Component</a:t>
            </a:r>
          </a:p>
          <a:p>
            <a:pPr marL="800100" lvl="1" indent="-34290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주파수에 치중해서 갖는 파워</a:t>
            </a:r>
            <a:endParaRPr lang="en-US" altLang="ko-KR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105E99-9230-1D84-83CF-047D8040B792}"/>
              </a:ext>
            </a:extLst>
          </p:cNvPr>
          <p:cNvSpPr txBox="1"/>
          <p:nvPr/>
        </p:nvSpPr>
        <p:spPr>
          <a:xfrm>
            <a:off x="119336" y="4821464"/>
            <a:ext cx="5112568" cy="119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8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Aperiodic </a:t>
            </a:r>
            <a:r>
              <a:rPr lang="en-US" altLang="ko-KR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Component</a:t>
            </a:r>
          </a:p>
          <a:p>
            <a:pPr marL="800100" lvl="1" indent="-34290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주파수에 치중되는 값을 갖지 않는 파워</a:t>
            </a:r>
            <a:endParaRPr lang="en-US" altLang="ko-KR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44275A2-09C0-74BC-20F3-9EC8AE2D71CD}"/>
              </a:ext>
            </a:extLst>
          </p:cNvPr>
          <p:cNvCxnSpPr/>
          <p:nvPr/>
        </p:nvCxnSpPr>
        <p:spPr>
          <a:xfrm>
            <a:off x="6096000" y="4509120"/>
            <a:ext cx="0" cy="150735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A56F33D-CC1A-CDDD-31B5-BB2C162D81B4}"/>
              </a:ext>
            </a:extLst>
          </p:cNvPr>
          <p:cNvCxnSpPr>
            <a:cxnSpLocks/>
          </p:cNvCxnSpPr>
          <p:nvPr/>
        </p:nvCxnSpPr>
        <p:spPr>
          <a:xfrm>
            <a:off x="6744072" y="5013176"/>
            <a:ext cx="0" cy="108012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147931-3460-6B1D-7215-81DC3012F51B}"/>
              </a:ext>
            </a:extLst>
          </p:cNvPr>
          <p:cNvSpPr txBox="1"/>
          <p:nvPr/>
        </p:nvSpPr>
        <p:spPr>
          <a:xfrm>
            <a:off x="6221947" y="4365104"/>
            <a:ext cx="36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4D47DD-8987-2DBA-C7C7-AD37A98B7BF2}"/>
              </a:ext>
            </a:extLst>
          </p:cNvPr>
          <p:cNvSpPr txBox="1"/>
          <p:nvPr/>
        </p:nvSpPr>
        <p:spPr>
          <a:xfrm>
            <a:off x="6226440" y="5308180"/>
            <a:ext cx="36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B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532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920536" y="6550009"/>
            <a:ext cx="689695" cy="274301"/>
          </a:xfrm>
        </p:spPr>
        <p:txBody>
          <a:bodyPr/>
          <a:lstStyle/>
          <a:p>
            <a:fld id="{D7BDA936-370C-4275-9111-5C3776438B36}" type="slidenum">
              <a:rPr lang="en-US" altLang="ko-KR" smtClean="0"/>
              <a:pPr/>
              <a:t>9</a:t>
            </a:fld>
            <a:r>
              <a:rPr lang="en-US" altLang="ko-KR" dirty="0"/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11712624" y="6546817"/>
            <a:ext cx="689695" cy="274302"/>
          </a:xfrm>
        </p:spPr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130622"/>
            <a:ext cx="11809312" cy="490066"/>
          </a:xfrm>
        </p:spPr>
        <p:txBody>
          <a:bodyPr/>
          <a:lstStyle/>
          <a:p>
            <a:pPr algn="l"/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Last Week &amp; This Week</a:t>
            </a:r>
            <a:endParaRPr lang="ko-KR" altLang="en-US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CAEA7DE-011C-87F7-5D7E-505F8483234A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4BB93A0-B6DC-06E9-D193-3E18A8C47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79060" y="5501056"/>
            <a:ext cx="341640" cy="1468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E0B1808-BD45-E20E-3966-F4C2C9814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443805" y="5490367"/>
            <a:ext cx="341640" cy="1468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06ED326-B736-888A-D732-7361BA130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019621" y="5477723"/>
            <a:ext cx="341638" cy="1468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8B4255E-C2F7-DD5D-A76A-144AC21D4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313771" y="5463472"/>
            <a:ext cx="341637" cy="1468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E599A7-19B4-3D96-8826-691DABBE2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33" t="56254" r="74164" b="23176"/>
          <a:stretch/>
        </p:blipFill>
        <p:spPr>
          <a:xfrm>
            <a:off x="997148" y="4437112"/>
            <a:ext cx="2029987" cy="15912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CA860F4-73D0-2F00-F29C-875E1EEA021B}"/>
              </a:ext>
            </a:extLst>
          </p:cNvPr>
          <p:cNvGrpSpPr/>
          <p:nvPr/>
        </p:nvGrpSpPr>
        <p:grpSpPr>
          <a:xfrm>
            <a:off x="6990144" y="1443551"/>
            <a:ext cx="4578464" cy="2345489"/>
            <a:chOff x="6980308" y="3531941"/>
            <a:chExt cx="4406332" cy="2742891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152F664-6F71-512C-E616-C1571FE5A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1855" t="6421" r="-169" b="51614"/>
            <a:stretch/>
          </p:blipFill>
          <p:spPr>
            <a:xfrm>
              <a:off x="6980308" y="3748578"/>
              <a:ext cx="4406332" cy="2526254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AEE6322-B19B-70EF-1395-5AA3F4163DA3}"/>
                </a:ext>
              </a:extLst>
            </p:cNvPr>
            <p:cNvSpPr/>
            <p:nvPr/>
          </p:nvSpPr>
          <p:spPr>
            <a:xfrm>
              <a:off x="6980308" y="3531941"/>
              <a:ext cx="50405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EC6A830-149F-BE00-A24D-1259E0BE334C}"/>
              </a:ext>
            </a:extLst>
          </p:cNvPr>
          <p:cNvSpPr txBox="1"/>
          <p:nvPr/>
        </p:nvSpPr>
        <p:spPr>
          <a:xfrm>
            <a:off x="335360" y="923585"/>
            <a:ext cx="1008112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20000"/>
                <a:lumOff val="80000"/>
              </a:schemeClr>
            </a:solidFill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Case  #1 </a:t>
            </a:r>
            <a:endParaRPr lang="ko-KR" altLang="en-US" sz="1600" b="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F6441A6-E11D-EA3B-8509-A00BD4A3DE67}"/>
              </a:ext>
            </a:extLst>
          </p:cNvPr>
          <p:cNvGrpSpPr/>
          <p:nvPr/>
        </p:nvGrpSpPr>
        <p:grpSpPr>
          <a:xfrm>
            <a:off x="1915140" y="1364661"/>
            <a:ext cx="4246766" cy="2424091"/>
            <a:chOff x="2460837" y="3887344"/>
            <a:chExt cx="4492152" cy="295895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516FBC4-986D-1773-B6AF-11564014C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6" t="6035" r="48875" b="51695"/>
            <a:stretch/>
          </p:blipFill>
          <p:spPr>
            <a:xfrm>
              <a:off x="2460837" y="4103593"/>
              <a:ext cx="4492152" cy="2742701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2043FB7-D7CF-047C-B746-13ED4B9EE624}"/>
                </a:ext>
              </a:extLst>
            </p:cNvPr>
            <p:cNvSpPr/>
            <p:nvPr/>
          </p:nvSpPr>
          <p:spPr>
            <a:xfrm>
              <a:off x="2501632" y="3887344"/>
              <a:ext cx="355844" cy="251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3C6F78A6-B990-147D-91DC-A25771FCAA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33" t="78037" r="74164" b="524"/>
          <a:stretch/>
        </p:blipFill>
        <p:spPr>
          <a:xfrm>
            <a:off x="3489449" y="4437112"/>
            <a:ext cx="1947544" cy="15912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51D86FB-FF95-28FA-D073-3101DA1FC7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688" t="56927" r="40175" b="23176"/>
          <a:stretch/>
        </p:blipFill>
        <p:spPr>
          <a:xfrm>
            <a:off x="6008644" y="4437112"/>
            <a:ext cx="3081092" cy="15912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4052892-8AA6-8F5F-790B-0E502F0B9A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689" t="78700" r="40657" b="524"/>
          <a:stretch/>
        </p:blipFill>
        <p:spPr>
          <a:xfrm>
            <a:off x="9338143" y="4461725"/>
            <a:ext cx="2806529" cy="154197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8838AA2-408A-BA42-9D1B-3D6DDFF232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5150"/>
          <a:stretch/>
        </p:blipFill>
        <p:spPr>
          <a:xfrm>
            <a:off x="3512648" y="1166833"/>
            <a:ext cx="1594800" cy="240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220C0A4-3106-A8B3-F579-C6CAAAD63E42}"/>
              </a:ext>
            </a:extLst>
          </p:cNvPr>
          <p:cNvSpPr txBox="1"/>
          <p:nvPr/>
        </p:nvSpPr>
        <p:spPr>
          <a:xfrm>
            <a:off x="335360" y="3882534"/>
            <a:ext cx="1008112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20000"/>
                <a:lumOff val="80000"/>
              </a:schemeClr>
            </a:solidFill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Case  #2 </a:t>
            </a:r>
            <a:endParaRPr lang="ko-KR" altLang="en-US" sz="1600" b="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E2D37FA-1AC8-8FA1-9E24-7EF722EE24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865"/>
          <a:stretch/>
        </p:blipFill>
        <p:spPr>
          <a:xfrm>
            <a:off x="8679353" y="1175978"/>
            <a:ext cx="1594800" cy="2266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539C4EB-BB4B-871F-24F4-45A59A896116}"/>
              </a:ext>
            </a:extLst>
          </p:cNvPr>
          <p:cNvCxnSpPr>
            <a:cxnSpLocks/>
          </p:cNvCxnSpPr>
          <p:nvPr/>
        </p:nvCxnSpPr>
        <p:spPr>
          <a:xfrm>
            <a:off x="1199456" y="4051811"/>
            <a:ext cx="10945216" cy="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F6BD5AF-CA96-42BA-032B-1B9A64DF320D}"/>
              </a:ext>
            </a:extLst>
          </p:cNvPr>
          <p:cNvCxnSpPr>
            <a:cxnSpLocks/>
          </p:cNvCxnSpPr>
          <p:nvPr/>
        </p:nvCxnSpPr>
        <p:spPr>
          <a:xfrm>
            <a:off x="1199456" y="1077435"/>
            <a:ext cx="10992544" cy="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162840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274008</TotalTime>
  <Words>812</Words>
  <Application>Microsoft Office PowerPoint</Application>
  <PresentationFormat>와이드스크린</PresentationFormat>
  <Paragraphs>174</Paragraphs>
  <Slides>16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1" baseType="lpstr">
      <vt:lpstr>Times New Roman</vt:lpstr>
      <vt:lpstr>나눔스퀘어_ac ExtraBold</vt:lpstr>
      <vt:lpstr>나눔스퀘어 ExtraBold</vt:lpstr>
      <vt:lpstr>Cambria Math</vt:lpstr>
      <vt:lpstr>나눔스퀘어_ac Bold</vt:lpstr>
      <vt:lpstr>Wingdings</vt:lpstr>
      <vt:lpstr>나눔스퀘어 Bold</vt:lpstr>
      <vt:lpstr>나눔스퀘어_ac</vt:lpstr>
      <vt:lpstr>굴림</vt:lpstr>
      <vt:lpstr>나눔스퀘어</vt:lpstr>
      <vt:lpstr>함초롬돋움</vt:lpstr>
      <vt:lpstr>Arial</vt:lpstr>
      <vt:lpstr>맑은 고딕</vt:lpstr>
      <vt:lpstr>Palace Script MT</vt:lpstr>
      <vt:lpstr>3_Office 테마</vt:lpstr>
      <vt:lpstr>2022 DGIST 하계 인턴 최종 발표</vt:lpstr>
      <vt:lpstr>Contents</vt:lpstr>
      <vt:lpstr>Summary of Previous Works</vt:lpstr>
      <vt:lpstr># Summary of Previous Works</vt:lpstr>
      <vt:lpstr>Last  Week  &amp;  This Week</vt:lpstr>
      <vt:lpstr>PowerPoint 프레젠테이션</vt:lpstr>
      <vt:lpstr># Last Week &amp; This Week</vt:lpstr>
      <vt:lpstr># Last Week &amp; This Week</vt:lpstr>
      <vt:lpstr># Last Week &amp; This Week</vt:lpstr>
      <vt:lpstr># Last Week &amp; This Week</vt:lpstr>
      <vt:lpstr>Final Works</vt:lpstr>
      <vt:lpstr># Final Works</vt:lpstr>
      <vt:lpstr># Final Works</vt:lpstr>
      <vt:lpstr># Final Works</vt:lpstr>
      <vt:lpstr># Final Works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Administrator</dc:creator>
  <cp:lastModifiedBy>ohjungeun</cp:lastModifiedBy>
  <cp:revision>4252</cp:revision>
  <cp:lastPrinted>2016-09-12T17:01:55Z</cp:lastPrinted>
  <dcterms:created xsi:type="dcterms:W3CDTF">2012-09-18T02:26:59Z</dcterms:created>
  <dcterms:modified xsi:type="dcterms:W3CDTF">2022-09-03T13:26:00Z</dcterms:modified>
</cp:coreProperties>
</file>